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1" r:id="rId2"/>
  </p:sldMasterIdLst>
  <p:notesMasterIdLst>
    <p:notesMasterId r:id="rId27"/>
  </p:notesMasterIdLst>
  <p:handoutMasterIdLst>
    <p:handoutMasterId r:id="rId28"/>
  </p:handoutMasterIdLst>
  <p:sldIdLst>
    <p:sldId id="2643" r:id="rId3"/>
    <p:sldId id="257" r:id="rId4"/>
    <p:sldId id="292" r:id="rId5"/>
    <p:sldId id="2685" r:id="rId6"/>
    <p:sldId id="293" r:id="rId7"/>
    <p:sldId id="2702" r:id="rId8"/>
    <p:sldId id="2703" r:id="rId9"/>
    <p:sldId id="298" r:id="rId10"/>
    <p:sldId id="299" r:id="rId11"/>
    <p:sldId id="2704" r:id="rId12"/>
    <p:sldId id="2705" r:id="rId13"/>
    <p:sldId id="2706" r:id="rId14"/>
    <p:sldId id="2707" r:id="rId15"/>
    <p:sldId id="2708" r:id="rId16"/>
    <p:sldId id="2709" r:id="rId17"/>
    <p:sldId id="2710" r:id="rId18"/>
    <p:sldId id="2711" r:id="rId19"/>
    <p:sldId id="2712" r:id="rId20"/>
    <p:sldId id="2713" r:id="rId21"/>
    <p:sldId id="322" r:id="rId22"/>
    <p:sldId id="2691" r:id="rId23"/>
    <p:sldId id="2714" r:id="rId24"/>
    <p:sldId id="2715" r:id="rId25"/>
    <p:sldId id="2701" r:id="rId26"/>
  </p:sldIdLst>
  <p:sldSz cx="12192000" cy="6858000"/>
  <p:notesSz cx="6858000" cy="9144000"/>
  <p:embeddedFontLst>
    <p:embeddedFont>
      <p:font typeface="A思源黑体—06" panose="02010600030101010101" charset="-122"/>
      <p:bold r:id="rId29"/>
    </p:embeddedFont>
    <p:embeddedFont>
      <p:font typeface="Calibri" panose="020F0502020204030204" pitchFamily="34" charset="0"/>
      <p:regular r:id="rId30"/>
      <p:bold r:id="rId31"/>
      <p:italic r:id="rId32"/>
      <p:boldItalic r:id="rId33"/>
    </p:embeddedFont>
    <p:embeddedFont>
      <p:font typeface="Verdana" panose="020B0604030504040204" pitchFamily="34" charset="0"/>
      <p:regular r:id="rId34"/>
      <p:bold r:id="rId35"/>
      <p:italic r:id="rId36"/>
      <p:boldItalic r:id="rId37"/>
    </p:embeddedFont>
    <p:embeddedFont>
      <p:font typeface="等线" panose="02010600030101010101" pitchFamily="2" charset="-122"/>
      <p:regular r:id="rId38"/>
      <p:bold r:id="rId39"/>
    </p:embeddedFont>
    <p:embeddedFont>
      <p:font typeface="黑体" panose="02010609060101010101" pitchFamily="49" charset="-122"/>
      <p:regular r:id="rId40"/>
    </p:embeddedFont>
  </p:embeddedFontLst>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395F"/>
    <a:srgbClr val="070D32"/>
    <a:srgbClr val="263061"/>
    <a:srgbClr val="537EDA"/>
    <a:srgbClr val="C99749"/>
    <a:srgbClr val="347692"/>
    <a:srgbClr val="88E9D6"/>
    <a:srgbClr val="D6D6D6"/>
    <a:srgbClr val="F2DF7D"/>
    <a:srgbClr val="ADBD5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92" autoAdjust="0"/>
    <p:restoredTop sz="94980" autoAdjust="0"/>
  </p:normalViewPr>
  <p:slideViewPr>
    <p:cSldViewPr snapToGrid="0">
      <p:cViewPr varScale="1">
        <p:scale>
          <a:sx n="72" d="100"/>
          <a:sy n="72" d="100"/>
        </p:scale>
        <p:origin x="612" y="84"/>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55" d="100"/>
          <a:sy n="55" d="100"/>
        </p:scale>
        <p:origin x="2880"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1.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6.fntdata"/><Relationship Id="rId42"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font" Target="fonts/font10.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1.fntdata"/><Relationship Id="rId41"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handoutMaster" Target="handoutMasters/handoutMaster1.xml"/><Relationship Id="rId36" Type="http://schemas.openxmlformats.org/officeDocument/2006/relationships/font" Target="fonts/font8.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4C782539-131F-4A3D-B988-A6D9B631C4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093D11CE-7DFF-47F7-9C95-E018086212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D4B07AD-EFAE-4FDF-90D1-D6EE763B3518}" type="datetimeFigureOut">
              <a:rPr lang="zh-CN" altLang="en-US" smtClean="0"/>
              <a:t>2019/11/24</a:t>
            </a:fld>
            <a:endParaRPr lang="zh-CN" altLang="en-US"/>
          </a:p>
        </p:txBody>
      </p:sp>
      <p:sp>
        <p:nvSpPr>
          <p:cNvPr id="4" name="页脚占位符 3">
            <a:extLst>
              <a:ext uri="{FF2B5EF4-FFF2-40B4-BE49-F238E27FC236}">
                <a16:creationId xmlns:a16="http://schemas.microsoft.com/office/drawing/2014/main" id="{DD62E559-E119-4518-BF92-7CB812D6708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724715C5-A73D-4D99-8501-BFC970B3213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CDCE46-659D-49AC-96B2-0D3F40215795}" type="slidenum">
              <a:rPr lang="zh-CN" altLang="en-US" smtClean="0"/>
              <a:t>‹#›</a:t>
            </a:fld>
            <a:endParaRPr lang="zh-CN" altLang="en-US"/>
          </a:p>
        </p:txBody>
      </p:sp>
    </p:spTree>
    <p:extLst>
      <p:ext uri="{BB962C8B-B14F-4D97-AF65-F5344CB8AC3E}">
        <p14:creationId xmlns:p14="http://schemas.microsoft.com/office/powerpoint/2010/main" val="401921399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Light" panose="020B0300000000000000" pitchFamily="34" charset="-122"/>
                <a:ea typeface="思源黑体 Light" panose="020B03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Light" panose="020B0300000000000000" pitchFamily="34" charset="-122"/>
                <a:ea typeface="思源黑体 Light" panose="020B0300000000000000" pitchFamily="34" charset="-122"/>
              </a:defRPr>
            </a:lvl1pPr>
          </a:lstStyle>
          <a:p>
            <a:fld id="{3780F324-55E9-4AF7-8786-DF6AE2F6E988}" type="datetimeFigureOut">
              <a:rPr lang="zh-CN" altLang="en-US" smtClean="0"/>
              <a:pPr/>
              <a:t>2019/11/24</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Light" panose="020B0300000000000000" pitchFamily="34" charset="-122"/>
                <a:ea typeface="思源黑体 Light" panose="020B03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Light" panose="020B0300000000000000" pitchFamily="34" charset="-122"/>
                <a:ea typeface="思源黑体 Light" panose="020B0300000000000000" pitchFamily="34" charset="-122"/>
              </a:defRPr>
            </a:lvl1pPr>
          </a:lstStyle>
          <a:p>
            <a:fld id="{C0F2A6EB-9F69-4690-847A-BD7D4AC91AEC}" type="slidenum">
              <a:rPr lang="zh-CN" altLang="en-US" smtClean="0"/>
              <a:pPr/>
              <a:t>‹#›</a:t>
            </a:fld>
            <a:endParaRPr lang="zh-CN" altLang="en-US" dirty="0"/>
          </a:p>
        </p:txBody>
      </p:sp>
    </p:spTree>
    <p:extLst>
      <p:ext uri="{BB962C8B-B14F-4D97-AF65-F5344CB8AC3E}">
        <p14:creationId xmlns:p14="http://schemas.microsoft.com/office/powerpoint/2010/main" val="2754550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1pPr>
    <a:lvl2pPr marL="4572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2pPr>
    <a:lvl3pPr marL="9144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3pPr>
    <a:lvl4pPr marL="13716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4pPr>
    <a:lvl5pPr marL="18288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41818137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D675E2B-14B0-4B50-B4FE-9A04F63FE770}"/>
              </a:ext>
            </a:extLst>
          </p:cNvPr>
          <p:cNvSpPr txBox="1"/>
          <p:nvPr userDrawn="1"/>
        </p:nvSpPr>
        <p:spPr>
          <a:xfrm>
            <a:off x="471488" y="471488"/>
            <a:ext cx="5043487" cy="830997"/>
          </a:xfrm>
          <a:prstGeom prst="rect">
            <a:avLst/>
          </a:prstGeom>
          <a:noFill/>
        </p:spPr>
        <p:txBody>
          <a:bodyPr wrap="square" rtlCol="0">
            <a:spAutoFit/>
          </a:bodyPr>
          <a:lstStyle/>
          <a:p>
            <a:endParaRPr lang="zh-CN" altLang="en-US" sz="4800" dirty="0">
              <a:solidFill>
                <a:schemeClr val="bg1"/>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8484401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6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3E17BA-05F6-4C89-A308-F4E20A7DF380}"/>
              </a:ext>
            </a:extLst>
          </p:cNvPr>
          <p:cNvSpPr>
            <a:spLocks noGrp="1"/>
          </p:cNvSpPr>
          <p:nvPr>
            <p:ph type="title"/>
          </p:nvPr>
        </p:nvSpPr>
        <p:spPr>
          <a:xfrm>
            <a:off x="609600" y="275167"/>
            <a:ext cx="10972800" cy="1143000"/>
          </a:xfrm>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98A898F5-9651-4F0F-AC0E-11A02786E033}"/>
              </a:ext>
            </a:extLst>
          </p:cNvPr>
          <p:cNvSpPr>
            <a:spLocks noGrp="1" noChangeArrowheads="1"/>
          </p:cNvSpPr>
          <p:nvPr>
            <p:ph type="dt" sz="half" idx="10"/>
          </p:nvPr>
        </p:nvSpPr>
        <p:spPr>
          <a:ln/>
        </p:spPr>
        <p:txBody>
          <a:bodyPr/>
          <a:lstStyle>
            <a:lvl1pPr>
              <a:defRPr/>
            </a:lvl1pPr>
          </a:lstStyle>
          <a:p>
            <a:pPr>
              <a:defRPr/>
            </a:pPr>
            <a:fld id="{F1DB712C-08DF-4FFC-BBEF-1CB266133D91}" type="datetime1">
              <a:rPr lang="zh-CN" altLang="en-US"/>
              <a:pPr>
                <a:defRPr/>
              </a:pPr>
              <a:t>2019/11/24</a:t>
            </a:fld>
            <a:endParaRPr lang="zh-CN" altLang="en-US" sz="2400">
              <a:solidFill>
                <a:schemeClr val="tx1"/>
              </a:solidFill>
            </a:endParaRPr>
          </a:p>
        </p:txBody>
      </p:sp>
      <p:sp>
        <p:nvSpPr>
          <p:cNvPr id="4" name="页脚占位符 4">
            <a:extLst>
              <a:ext uri="{FF2B5EF4-FFF2-40B4-BE49-F238E27FC236}">
                <a16:creationId xmlns:a16="http://schemas.microsoft.com/office/drawing/2014/main" id="{B7FFF137-8A1E-4183-9080-DFED6AC25E16}"/>
              </a:ext>
            </a:extLst>
          </p:cNvPr>
          <p:cNvSpPr>
            <a:spLocks noGrp="1" noChangeArrowheads="1"/>
          </p:cNvSpPr>
          <p:nvPr>
            <p:ph type="ftr" sz="quarter" idx="11"/>
          </p:nvPr>
        </p:nvSpPr>
        <p:spPr>
          <a:ln/>
        </p:spPr>
        <p:txBody>
          <a:bodyPr/>
          <a:lstStyle>
            <a:lvl1pPr>
              <a:defRPr/>
            </a:lvl1pPr>
          </a:lstStyle>
          <a:p>
            <a:pPr>
              <a:defRPr/>
            </a:pPr>
            <a:endParaRPr lang="zh-CN" altLang="zh-CN"/>
          </a:p>
        </p:txBody>
      </p:sp>
      <p:sp>
        <p:nvSpPr>
          <p:cNvPr id="5" name="灯片编号占位符 5">
            <a:extLst>
              <a:ext uri="{FF2B5EF4-FFF2-40B4-BE49-F238E27FC236}">
                <a16:creationId xmlns:a16="http://schemas.microsoft.com/office/drawing/2014/main" id="{21D30DB8-7AAE-4ED1-8860-9B40F72B769E}"/>
              </a:ext>
            </a:extLst>
          </p:cNvPr>
          <p:cNvSpPr>
            <a:spLocks noGrp="1" noChangeArrowheads="1"/>
          </p:cNvSpPr>
          <p:nvPr>
            <p:ph type="sldNum" sz="quarter" idx="12"/>
          </p:nvPr>
        </p:nvSpPr>
        <p:spPr>
          <a:ln/>
        </p:spPr>
        <p:txBody>
          <a:bodyPr/>
          <a:lstStyle>
            <a:lvl1pPr>
              <a:defRPr/>
            </a:lvl1pPr>
          </a:lstStyle>
          <a:p>
            <a:pPr>
              <a:defRPr/>
            </a:pPr>
            <a:fld id="{0D45DD3D-2555-4F83-ABE6-20A489143839}" type="slidenum">
              <a:rPr lang="zh-CN" altLang="en-US"/>
              <a:pPr>
                <a:defRPr/>
              </a:pPr>
              <a:t>‹#›</a:t>
            </a:fld>
            <a:endParaRPr lang="zh-CN" altLang="en-US" sz="2400">
              <a:solidFill>
                <a:schemeClr val="tx1"/>
              </a:solidFill>
            </a:endParaRPr>
          </a:p>
        </p:txBody>
      </p:sp>
    </p:spTree>
    <p:extLst>
      <p:ext uri="{BB962C8B-B14F-4D97-AF65-F5344CB8AC3E}">
        <p14:creationId xmlns:p14="http://schemas.microsoft.com/office/powerpoint/2010/main" val="919388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57BDAA-4485-45C2-A0B7-3A574087EA6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6B781A8-0FD5-41A4-AE66-3EBC2E649C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77182436-E532-4D1B-82DA-6BD945726DEA}"/>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0CE0942C-3570-4ED8-8264-0200C114E70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329DA42-B753-4EDE-A8B3-8A8323E38923}"/>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7288348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A34C6B-9DCC-46E0-868C-B196C6B52AC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7F43159-4244-4B19-9B69-C09EB21E31C6}"/>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6EF27ED-9047-415A-A1E2-92A4C61C1C33}"/>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C2E7A685-E894-4716-A5DC-8266F64CC00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5EE057D-C4DB-494D-8336-F7E5486AE946}"/>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651974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ACE2F7-CBB6-48A9-87A8-6B240AA4C5A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9862FF4-D789-4F16-924A-03642E2514D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80538F1-07B0-4A50-9684-58B56AB97D6E}"/>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E8A301EA-70E4-41AA-969F-B795F83CD40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EE696C3-079D-498E-8D0F-A0D3D155F3A9}"/>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5845321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F3C39D-A12E-40AB-B52D-F37B62A1C85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3F307F7-30C9-4BBD-80C7-77018AF50B60}"/>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E0BA8BEA-62A0-477C-A536-DFD022D855D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4AA7369-702E-4817-B0E2-F8A2AE3487E3}"/>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6" name="页脚占位符 5">
            <a:extLst>
              <a:ext uri="{FF2B5EF4-FFF2-40B4-BE49-F238E27FC236}">
                <a16:creationId xmlns:a16="http://schemas.microsoft.com/office/drawing/2014/main" id="{417B72B7-75A8-41E6-B8EA-0BFE48EF53B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91DB52A-CB01-43D4-9192-1A961953DB62}"/>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38276432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85F12F-7066-44A3-8EAB-F1626E42738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E5AB81E9-DC77-4B2C-883F-C460DF384A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03D0A7D-E270-4337-AC0D-B1DAF7A371E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CCCBCE3F-0FBB-4CDC-9C95-F59B86247F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6B5A3361-DDB5-4B18-9DFB-405BB561BDD1}"/>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8848F93-5968-40A2-83A5-218F7A101C7F}"/>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8" name="页脚占位符 7">
            <a:extLst>
              <a:ext uri="{FF2B5EF4-FFF2-40B4-BE49-F238E27FC236}">
                <a16:creationId xmlns:a16="http://schemas.microsoft.com/office/drawing/2014/main" id="{C796D408-19A1-4531-8DA5-639F1D8F548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10BB3DB-D403-4BC1-B490-5A1BC6D37F82}"/>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41332187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7695B8-BFBE-445F-A96D-5A152926F2C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65278E4-22C3-45D9-857A-918BD22ABB64}"/>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4" name="页脚占位符 3">
            <a:extLst>
              <a:ext uri="{FF2B5EF4-FFF2-40B4-BE49-F238E27FC236}">
                <a16:creationId xmlns:a16="http://schemas.microsoft.com/office/drawing/2014/main" id="{37EB5A03-8E64-4CBE-B489-6DCC4F91B3DD}"/>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D175854-D6CE-4066-B15B-F992DC88521D}"/>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945431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D667314-8DFD-4FB2-BA42-3B8D167EC04A}"/>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3" name="页脚占位符 2">
            <a:extLst>
              <a:ext uri="{FF2B5EF4-FFF2-40B4-BE49-F238E27FC236}">
                <a16:creationId xmlns:a16="http://schemas.microsoft.com/office/drawing/2014/main" id="{8B87FCB8-0A42-4E03-ACDF-B2F351448E6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32BFFFE-343D-4E5B-97E7-D3DA7CD8AE03}"/>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27715026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8EB568-86BD-4DDE-A4AC-EBC7362E609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1C201C1-EC90-4DDF-8521-E4BD81B15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41DC80F-0729-4287-8748-85C0ABE22F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6445D9D-80BD-4E2B-86F2-25783CB2445C}"/>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6" name="页脚占位符 5">
            <a:extLst>
              <a:ext uri="{FF2B5EF4-FFF2-40B4-BE49-F238E27FC236}">
                <a16:creationId xmlns:a16="http://schemas.microsoft.com/office/drawing/2014/main" id="{F0135441-FD9C-40AF-BB5B-EA971175046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7638A43-23C9-4393-9A08-753844A428D6}"/>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16570356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52A25B-6220-4044-AE76-E2F94FEC1FD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F80F3D7-10A6-44F3-A6C9-73E5B522C5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C09A6BF-D59F-480F-949A-E336252E16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D54BA0A-F99D-44A8-8B7C-8F71C600B2A0}"/>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6" name="页脚占位符 5">
            <a:extLst>
              <a:ext uri="{FF2B5EF4-FFF2-40B4-BE49-F238E27FC236}">
                <a16:creationId xmlns:a16="http://schemas.microsoft.com/office/drawing/2014/main" id="{803EA2F0-6D85-4144-8A39-F45085935FA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6313D06-7471-49FD-9D70-2E08788F8DE0}"/>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1566768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B41DEC-E0C1-4104-B97A-2A70EB946906}"/>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154841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62F9F7-032B-45F0-8F5B-74CE16F31F46}"/>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F811BA7-FD72-452B-8379-EBA6F4E70ECA}"/>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1A795F7-CCFA-4EB6-B61C-4B032E347A1F}"/>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74747F17-753C-4A1E-A3E8-16986F64859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0CD0EF3-463C-46F7-B0DA-231B90BBAC5E}"/>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41574182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BDC7BA6-966E-4BBC-BA7C-ED1AB2990A9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54C2FA1-F434-495B-B73C-214E9CE4CE8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7A7A081-F6AB-455E-9AA8-7691DFB017C3}"/>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73D25276-BCFD-4F6A-BBF4-3A2A1332A6C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46CF939-6D70-4A35-98DA-743145C78FE8}"/>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3377046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3636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FEEACA9E-25C5-41D2-B907-3CDE6FE81ED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36199"/>
          <a:stretch/>
        </p:blipFill>
        <p:spPr>
          <a:xfrm>
            <a:off x="0" y="322"/>
            <a:ext cx="12192000" cy="6857678"/>
          </a:xfrm>
          <a:prstGeom prst="rect">
            <a:avLst/>
          </a:prstGeom>
        </p:spPr>
      </p:pic>
      <p:pic>
        <p:nvPicPr>
          <p:cNvPr id="3" name="图片 2">
            <a:extLst>
              <a:ext uri="{FF2B5EF4-FFF2-40B4-BE49-F238E27FC236}">
                <a16:creationId xmlns:a16="http://schemas.microsoft.com/office/drawing/2014/main" id="{353393C6-3172-4333-9A29-A685708D63E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l="42802" t="5283" b="5279"/>
          <a:stretch/>
        </p:blipFill>
        <p:spPr>
          <a:xfrm>
            <a:off x="-68826" y="70607"/>
            <a:ext cx="1396181" cy="1227891"/>
          </a:xfrm>
          <a:custGeom>
            <a:avLst/>
            <a:gdLst>
              <a:gd name="connsiteX0" fmla="*/ 0 w 3712131"/>
              <a:gd name="connsiteY0" fmla="*/ 0 h 6857677"/>
              <a:gd name="connsiteX1" fmla="*/ 3712131 w 3712131"/>
              <a:gd name="connsiteY1" fmla="*/ 0 h 6857677"/>
              <a:gd name="connsiteX2" fmla="*/ 3712131 w 3712131"/>
              <a:gd name="connsiteY2" fmla="*/ 6857677 h 6857677"/>
              <a:gd name="connsiteX3" fmla="*/ 0 w 3712131"/>
              <a:gd name="connsiteY3" fmla="*/ 6857677 h 6857677"/>
            </a:gdLst>
            <a:ahLst/>
            <a:cxnLst>
              <a:cxn ang="0">
                <a:pos x="connsiteX0" y="connsiteY0"/>
              </a:cxn>
              <a:cxn ang="0">
                <a:pos x="connsiteX1" y="connsiteY1"/>
              </a:cxn>
              <a:cxn ang="0">
                <a:pos x="connsiteX2" y="connsiteY2"/>
              </a:cxn>
              <a:cxn ang="0">
                <a:pos x="connsiteX3" y="connsiteY3"/>
              </a:cxn>
            </a:cxnLst>
            <a:rect l="l" t="t" r="r" b="b"/>
            <a:pathLst>
              <a:path w="3712131" h="6857677">
                <a:moveTo>
                  <a:pt x="0" y="0"/>
                </a:moveTo>
                <a:lnTo>
                  <a:pt x="3712131" y="0"/>
                </a:lnTo>
                <a:lnTo>
                  <a:pt x="3712131" y="6857677"/>
                </a:lnTo>
                <a:lnTo>
                  <a:pt x="0" y="6857677"/>
                </a:lnTo>
                <a:close/>
              </a:path>
            </a:pathLst>
          </a:custGeom>
        </p:spPr>
      </p:pic>
      <p:sp>
        <p:nvSpPr>
          <p:cNvPr id="4" name="文本框 3">
            <a:extLst>
              <a:ext uri="{FF2B5EF4-FFF2-40B4-BE49-F238E27FC236}">
                <a16:creationId xmlns:a16="http://schemas.microsoft.com/office/drawing/2014/main" id="{9C8314F0-2146-41A6-AC7E-9BDD184B2EE3}"/>
              </a:ext>
            </a:extLst>
          </p:cNvPr>
          <p:cNvSpPr txBox="1"/>
          <p:nvPr userDrawn="1"/>
        </p:nvSpPr>
        <p:spPr>
          <a:xfrm>
            <a:off x="1396181" y="321494"/>
            <a:ext cx="162095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chemeClr val="bg1"/>
                </a:solidFill>
                <a:effectLst/>
                <a:uLnTx/>
                <a:uFillTx/>
                <a:latin typeface="A思源黑体—06" panose="020B0800000000000000" pitchFamily="34" charset="-122"/>
                <a:ea typeface="A思源黑体—06" panose="020B0800000000000000" pitchFamily="34" charset="-122"/>
              </a:rPr>
              <a:t>输入标题</a:t>
            </a:r>
          </a:p>
        </p:txBody>
      </p:sp>
      <p:sp>
        <p:nvSpPr>
          <p:cNvPr id="5" name="矩形 4">
            <a:extLst>
              <a:ext uri="{FF2B5EF4-FFF2-40B4-BE49-F238E27FC236}">
                <a16:creationId xmlns:a16="http://schemas.microsoft.com/office/drawing/2014/main" id="{504393CF-4B44-481B-9F62-0A04F3394697}"/>
              </a:ext>
            </a:extLst>
          </p:cNvPr>
          <p:cNvSpPr/>
          <p:nvPr userDrawn="1"/>
        </p:nvSpPr>
        <p:spPr>
          <a:xfrm>
            <a:off x="1396181" y="844714"/>
            <a:ext cx="3990195" cy="2616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schemeClr val="bg1"/>
                </a:solidFill>
                <a:effectLst/>
                <a:uLnTx/>
                <a:uFillTx/>
                <a:latin typeface="+mn-ea"/>
                <a:cs typeface="+mn-cs"/>
              </a:rPr>
              <a:t>TYPE YOUR CONTENT HERE, OR AFTER COPYING YOUR TEXT</a:t>
            </a:r>
            <a:endParaRPr kumimoji="0" lang="zh-CN" altLang="en-US" sz="1100" b="0" i="0" u="none" strike="noStrike" kern="1200" cap="none" spc="0" normalizeH="0" baseline="0" noProof="0" dirty="0">
              <a:ln>
                <a:noFill/>
              </a:ln>
              <a:solidFill>
                <a:schemeClr val="bg1"/>
              </a:solidFill>
              <a:effectLst/>
              <a:uLnTx/>
              <a:uFillTx/>
              <a:latin typeface="+mn-ea"/>
              <a:cs typeface="+mn-cs"/>
            </a:endParaRPr>
          </a:p>
        </p:txBody>
      </p:sp>
    </p:spTree>
    <p:extLst>
      <p:ext uri="{BB962C8B-B14F-4D97-AF65-F5344CB8AC3E}">
        <p14:creationId xmlns:p14="http://schemas.microsoft.com/office/powerpoint/2010/main" val="3287540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612450-6AB3-4FE5-8207-A15D93511BE3}"/>
              </a:ext>
            </a:extLst>
          </p:cNvPr>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29970126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DEF6B155-5BA9-45F6-8F5D-9F13F2F11E9C}"/>
              </a:ext>
            </a:extLst>
          </p:cNvPr>
          <p:cNvSpPr>
            <a:spLocks noGrp="1" noChangeArrowheads="1"/>
          </p:cNvSpPr>
          <p:nvPr>
            <p:ph type="ftr" sz="quarter" idx="10"/>
          </p:nvPr>
        </p:nvSpPr>
        <p:spPr>
          <a:ln/>
        </p:spPr>
        <p:txBody>
          <a:bodyPr/>
          <a:lstStyle>
            <a:lvl1pPr>
              <a:defRPr/>
            </a:lvl1pPr>
          </a:lstStyle>
          <a:p>
            <a:pPr>
              <a:defRPr/>
            </a:pPr>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Tree>
    <p:extLst>
      <p:ext uri="{BB962C8B-B14F-4D97-AF65-F5344CB8AC3E}">
        <p14:creationId xmlns:p14="http://schemas.microsoft.com/office/powerpoint/2010/main" val="2660083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3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3E17BA-05F6-4C89-A308-F4E20A7DF380}"/>
              </a:ext>
            </a:extLst>
          </p:cNvPr>
          <p:cNvSpPr>
            <a:spLocks noGrp="1"/>
          </p:cNvSpPr>
          <p:nvPr>
            <p:ph type="title"/>
          </p:nvPr>
        </p:nvSpPr>
        <p:spPr>
          <a:xfrm>
            <a:off x="609600" y="275167"/>
            <a:ext cx="10972800" cy="1143000"/>
          </a:xfrm>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98A898F5-9651-4F0F-AC0E-11A02786E033}"/>
              </a:ext>
            </a:extLst>
          </p:cNvPr>
          <p:cNvSpPr>
            <a:spLocks noGrp="1" noChangeArrowheads="1"/>
          </p:cNvSpPr>
          <p:nvPr>
            <p:ph type="dt" sz="half" idx="10"/>
          </p:nvPr>
        </p:nvSpPr>
        <p:spPr>
          <a:ln/>
        </p:spPr>
        <p:txBody>
          <a:bodyPr/>
          <a:lstStyle>
            <a:lvl1pPr>
              <a:defRPr/>
            </a:lvl1pPr>
          </a:lstStyle>
          <a:p>
            <a:pPr>
              <a:defRPr/>
            </a:pPr>
            <a:fld id="{F1DB712C-08DF-4FFC-BBEF-1CB266133D91}" type="datetime1">
              <a:rPr lang="zh-CN" altLang="en-US"/>
              <a:pPr>
                <a:defRPr/>
              </a:pPr>
              <a:t>2019/11/24</a:t>
            </a:fld>
            <a:endParaRPr lang="zh-CN" altLang="en-US" sz="2400">
              <a:solidFill>
                <a:schemeClr val="tx1"/>
              </a:solidFill>
            </a:endParaRPr>
          </a:p>
        </p:txBody>
      </p:sp>
      <p:sp>
        <p:nvSpPr>
          <p:cNvPr id="4" name="页脚占位符 4">
            <a:extLst>
              <a:ext uri="{FF2B5EF4-FFF2-40B4-BE49-F238E27FC236}">
                <a16:creationId xmlns:a16="http://schemas.microsoft.com/office/drawing/2014/main" id="{B7FFF137-8A1E-4183-9080-DFED6AC25E16}"/>
              </a:ext>
            </a:extLst>
          </p:cNvPr>
          <p:cNvSpPr>
            <a:spLocks noGrp="1" noChangeArrowheads="1"/>
          </p:cNvSpPr>
          <p:nvPr>
            <p:ph type="ftr" sz="quarter" idx="11"/>
          </p:nvPr>
        </p:nvSpPr>
        <p:spPr>
          <a:ln/>
        </p:spPr>
        <p:txBody>
          <a:bodyPr/>
          <a:lstStyle>
            <a:lvl1pPr>
              <a:defRPr/>
            </a:lvl1pPr>
          </a:lstStyle>
          <a:p>
            <a:pPr>
              <a:defRPr/>
            </a:pPr>
            <a:endParaRPr lang="zh-CN" altLang="zh-CN"/>
          </a:p>
        </p:txBody>
      </p:sp>
      <p:sp>
        <p:nvSpPr>
          <p:cNvPr id="5" name="灯片编号占位符 5">
            <a:extLst>
              <a:ext uri="{FF2B5EF4-FFF2-40B4-BE49-F238E27FC236}">
                <a16:creationId xmlns:a16="http://schemas.microsoft.com/office/drawing/2014/main" id="{21D30DB8-7AAE-4ED1-8860-9B40F72B769E}"/>
              </a:ext>
            </a:extLst>
          </p:cNvPr>
          <p:cNvSpPr>
            <a:spLocks noGrp="1" noChangeArrowheads="1"/>
          </p:cNvSpPr>
          <p:nvPr>
            <p:ph type="sldNum" sz="quarter" idx="12"/>
          </p:nvPr>
        </p:nvSpPr>
        <p:spPr>
          <a:ln/>
        </p:spPr>
        <p:txBody>
          <a:bodyPr/>
          <a:lstStyle>
            <a:lvl1pPr>
              <a:defRPr/>
            </a:lvl1pPr>
          </a:lstStyle>
          <a:p>
            <a:pPr>
              <a:defRPr/>
            </a:pPr>
            <a:fld id="{0D45DD3D-2555-4F83-ABE6-20A489143839}" type="slidenum">
              <a:rPr lang="zh-CN" altLang="en-US"/>
              <a:pPr>
                <a:defRPr/>
              </a:pPr>
              <a:t>‹#›</a:t>
            </a:fld>
            <a:endParaRPr lang="zh-CN" altLang="en-US" sz="2400">
              <a:solidFill>
                <a:schemeClr val="tx1"/>
              </a:solidFill>
            </a:endParaRPr>
          </a:p>
        </p:txBody>
      </p:sp>
    </p:spTree>
    <p:extLst>
      <p:ext uri="{BB962C8B-B14F-4D97-AF65-F5344CB8AC3E}">
        <p14:creationId xmlns:p14="http://schemas.microsoft.com/office/powerpoint/2010/main" val="344374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4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3E17BA-05F6-4C89-A308-F4E20A7DF380}"/>
              </a:ext>
            </a:extLst>
          </p:cNvPr>
          <p:cNvSpPr>
            <a:spLocks noGrp="1"/>
          </p:cNvSpPr>
          <p:nvPr>
            <p:ph type="title"/>
          </p:nvPr>
        </p:nvSpPr>
        <p:spPr>
          <a:xfrm>
            <a:off x="609600" y="275167"/>
            <a:ext cx="10972800" cy="1143000"/>
          </a:xfrm>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98A898F5-9651-4F0F-AC0E-11A02786E033}"/>
              </a:ext>
            </a:extLst>
          </p:cNvPr>
          <p:cNvSpPr>
            <a:spLocks noGrp="1" noChangeArrowheads="1"/>
          </p:cNvSpPr>
          <p:nvPr>
            <p:ph type="dt" sz="half" idx="10"/>
          </p:nvPr>
        </p:nvSpPr>
        <p:spPr>
          <a:ln/>
        </p:spPr>
        <p:txBody>
          <a:bodyPr/>
          <a:lstStyle>
            <a:lvl1pPr>
              <a:defRPr/>
            </a:lvl1pPr>
          </a:lstStyle>
          <a:p>
            <a:pPr>
              <a:defRPr/>
            </a:pPr>
            <a:fld id="{F1DB712C-08DF-4FFC-BBEF-1CB266133D91}" type="datetime1">
              <a:rPr lang="zh-CN" altLang="en-US"/>
              <a:pPr>
                <a:defRPr/>
              </a:pPr>
              <a:t>2019/11/24</a:t>
            </a:fld>
            <a:endParaRPr lang="zh-CN" altLang="en-US" sz="2400">
              <a:solidFill>
                <a:schemeClr val="tx1"/>
              </a:solidFill>
            </a:endParaRPr>
          </a:p>
        </p:txBody>
      </p:sp>
      <p:sp>
        <p:nvSpPr>
          <p:cNvPr id="4" name="页脚占位符 4">
            <a:extLst>
              <a:ext uri="{FF2B5EF4-FFF2-40B4-BE49-F238E27FC236}">
                <a16:creationId xmlns:a16="http://schemas.microsoft.com/office/drawing/2014/main" id="{B7FFF137-8A1E-4183-9080-DFED6AC25E16}"/>
              </a:ext>
            </a:extLst>
          </p:cNvPr>
          <p:cNvSpPr>
            <a:spLocks noGrp="1" noChangeArrowheads="1"/>
          </p:cNvSpPr>
          <p:nvPr>
            <p:ph type="ftr" sz="quarter" idx="11"/>
          </p:nvPr>
        </p:nvSpPr>
        <p:spPr>
          <a:ln/>
        </p:spPr>
        <p:txBody>
          <a:bodyPr/>
          <a:lstStyle>
            <a:lvl1pPr>
              <a:defRPr/>
            </a:lvl1pPr>
          </a:lstStyle>
          <a:p>
            <a:pPr>
              <a:defRPr/>
            </a:pPr>
            <a:endParaRPr lang="zh-CN" altLang="zh-CN"/>
          </a:p>
        </p:txBody>
      </p:sp>
      <p:sp>
        <p:nvSpPr>
          <p:cNvPr id="5" name="灯片编号占位符 5">
            <a:extLst>
              <a:ext uri="{FF2B5EF4-FFF2-40B4-BE49-F238E27FC236}">
                <a16:creationId xmlns:a16="http://schemas.microsoft.com/office/drawing/2014/main" id="{21D30DB8-7AAE-4ED1-8860-9B40F72B769E}"/>
              </a:ext>
            </a:extLst>
          </p:cNvPr>
          <p:cNvSpPr>
            <a:spLocks noGrp="1" noChangeArrowheads="1"/>
          </p:cNvSpPr>
          <p:nvPr>
            <p:ph type="sldNum" sz="quarter" idx="12"/>
          </p:nvPr>
        </p:nvSpPr>
        <p:spPr>
          <a:ln/>
        </p:spPr>
        <p:txBody>
          <a:bodyPr/>
          <a:lstStyle>
            <a:lvl1pPr>
              <a:defRPr/>
            </a:lvl1pPr>
          </a:lstStyle>
          <a:p>
            <a:pPr>
              <a:defRPr/>
            </a:pPr>
            <a:fld id="{0D45DD3D-2555-4F83-ABE6-20A489143839}" type="slidenum">
              <a:rPr lang="zh-CN" altLang="en-US"/>
              <a:pPr>
                <a:defRPr/>
              </a:pPr>
              <a:t>‹#›</a:t>
            </a:fld>
            <a:endParaRPr lang="zh-CN" altLang="en-US" sz="2400">
              <a:solidFill>
                <a:schemeClr val="tx1"/>
              </a:solidFill>
            </a:endParaRPr>
          </a:p>
        </p:txBody>
      </p:sp>
    </p:spTree>
    <p:extLst>
      <p:ext uri="{BB962C8B-B14F-4D97-AF65-F5344CB8AC3E}">
        <p14:creationId xmlns:p14="http://schemas.microsoft.com/office/powerpoint/2010/main" val="89764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5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3E17BA-05F6-4C89-A308-F4E20A7DF380}"/>
              </a:ext>
            </a:extLst>
          </p:cNvPr>
          <p:cNvSpPr>
            <a:spLocks noGrp="1"/>
          </p:cNvSpPr>
          <p:nvPr>
            <p:ph type="title"/>
          </p:nvPr>
        </p:nvSpPr>
        <p:spPr>
          <a:xfrm>
            <a:off x="609600" y="275167"/>
            <a:ext cx="10972800" cy="1143000"/>
          </a:xfrm>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98A898F5-9651-4F0F-AC0E-11A02786E033}"/>
              </a:ext>
            </a:extLst>
          </p:cNvPr>
          <p:cNvSpPr>
            <a:spLocks noGrp="1" noChangeArrowheads="1"/>
          </p:cNvSpPr>
          <p:nvPr>
            <p:ph type="dt" sz="half" idx="10"/>
          </p:nvPr>
        </p:nvSpPr>
        <p:spPr>
          <a:ln/>
        </p:spPr>
        <p:txBody>
          <a:bodyPr/>
          <a:lstStyle>
            <a:lvl1pPr>
              <a:defRPr/>
            </a:lvl1pPr>
          </a:lstStyle>
          <a:p>
            <a:pPr>
              <a:defRPr/>
            </a:pPr>
            <a:fld id="{F1DB712C-08DF-4FFC-BBEF-1CB266133D91}" type="datetime1">
              <a:rPr lang="zh-CN" altLang="en-US"/>
              <a:pPr>
                <a:defRPr/>
              </a:pPr>
              <a:t>2019/11/24</a:t>
            </a:fld>
            <a:endParaRPr lang="zh-CN" altLang="en-US" sz="2400">
              <a:solidFill>
                <a:schemeClr val="tx1"/>
              </a:solidFill>
            </a:endParaRPr>
          </a:p>
        </p:txBody>
      </p:sp>
      <p:sp>
        <p:nvSpPr>
          <p:cNvPr id="4" name="页脚占位符 4">
            <a:extLst>
              <a:ext uri="{FF2B5EF4-FFF2-40B4-BE49-F238E27FC236}">
                <a16:creationId xmlns:a16="http://schemas.microsoft.com/office/drawing/2014/main" id="{B7FFF137-8A1E-4183-9080-DFED6AC25E16}"/>
              </a:ext>
            </a:extLst>
          </p:cNvPr>
          <p:cNvSpPr>
            <a:spLocks noGrp="1" noChangeArrowheads="1"/>
          </p:cNvSpPr>
          <p:nvPr>
            <p:ph type="ftr" sz="quarter" idx="11"/>
          </p:nvPr>
        </p:nvSpPr>
        <p:spPr>
          <a:ln/>
        </p:spPr>
        <p:txBody>
          <a:bodyPr/>
          <a:lstStyle>
            <a:lvl1pPr>
              <a:defRPr/>
            </a:lvl1pPr>
          </a:lstStyle>
          <a:p>
            <a:pPr>
              <a:defRPr/>
            </a:pPr>
            <a:endParaRPr lang="zh-CN" altLang="zh-CN"/>
          </a:p>
        </p:txBody>
      </p:sp>
      <p:sp>
        <p:nvSpPr>
          <p:cNvPr id="5" name="灯片编号占位符 5">
            <a:extLst>
              <a:ext uri="{FF2B5EF4-FFF2-40B4-BE49-F238E27FC236}">
                <a16:creationId xmlns:a16="http://schemas.microsoft.com/office/drawing/2014/main" id="{21D30DB8-7AAE-4ED1-8860-9B40F72B769E}"/>
              </a:ext>
            </a:extLst>
          </p:cNvPr>
          <p:cNvSpPr>
            <a:spLocks noGrp="1" noChangeArrowheads="1"/>
          </p:cNvSpPr>
          <p:nvPr>
            <p:ph type="sldNum" sz="quarter" idx="12"/>
          </p:nvPr>
        </p:nvSpPr>
        <p:spPr>
          <a:ln/>
        </p:spPr>
        <p:txBody>
          <a:bodyPr/>
          <a:lstStyle>
            <a:lvl1pPr>
              <a:defRPr/>
            </a:lvl1pPr>
          </a:lstStyle>
          <a:p>
            <a:pPr>
              <a:defRPr/>
            </a:pPr>
            <a:fld id="{0D45DD3D-2555-4F83-ABE6-20A489143839}" type="slidenum">
              <a:rPr lang="zh-CN" altLang="en-US"/>
              <a:pPr>
                <a:defRPr/>
              </a:pPr>
              <a:t>‹#›</a:t>
            </a:fld>
            <a:endParaRPr lang="zh-CN" altLang="en-US" sz="2400">
              <a:solidFill>
                <a:schemeClr val="tx1"/>
              </a:solidFill>
            </a:endParaRPr>
          </a:p>
        </p:txBody>
      </p:sp>
    </p:spTree>
    <p:extLst>
      <p:ext uri="{BB962C8B-B14F-4D97-AF65-F5344CB8AC3E}">
        <p14:creationId xmlns:p14="http://schemas.microsoft.com/office/powerpoint/2010/main" val="2964309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image" Target="../media/image2.png"/><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30E69B3-461E-40BB-863E-51FC01C3F7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51A8E447-F3C4-493D-A470-07A00582E5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Tree>
    <p:extLst>
      <p:ext uri="{BB962C8B-B14F-4D97-AF65-F5344CB8AC3E}">
        <p14:creationId xmlns:p14="http://schemas.microsoft.com/office/powerpoint/2010/main" val="2318363491"/>
      </p:ext>
    </p:extLst>
  </p:cSld>
  <p:clrMap bg1="lt1" tx1="dk1" bg2="lt2" tx2="dk2" accent1="accent1" accent2="accent2" accent3="accent3" accent4="accent4" accent5="accent5" accent6="accent6" hlink="hlink" folHlink="folHlink"/>
  <p:sldLayoutIdLst>
    <p:sldLayoutId id="2147483649" r:id="rId1"/>
    <p:sldLayoutId id="2147483652" r:id="rId2"/>
    <p:sldLayoutId id="2147483650" r:id="rId3"/>
    <p:sldLayoutId id="2147483651" r:id="rId4"/>
    <p:sldLayoutId id="2147483653" r:id="rId5"/>
    <p:sldLayoutId id="2147483656" r:id="rId6"/>
    <p:sldLayoutId id="2147483657" r:id="rId7"/>
    <p:sldLayoutId id="2147483658" r:id="rId8"/>
    <p:sldLayoutId id="2147483659" r:id="rId9"/>
    <p:sldLayoutId id="2147483660" r:id="rId10"/>
  </p:sldLayoutIdLst>
  <p:txStyles>
    <p:titleStyle>
      <a:lvl1pPr algn="l" defTabSz="914400" rtl="0" eaLnBrk="1" latinLnBrk="0" hangingPunct="1">
        <a:lnSpc>
          <a:spcPct val="90000"/>
        </a:lnSpc>
        <a:spcBef>
          <a:spcPct val="0"/>
        </a:spcBef>
        <a:buNone/>
        <a:defRPr sz="4200" kern="1200">
          <a:solidFill>
            <a:schemeClr val="bg1"/>
          </a:solidFill>
          <a:latin typeface="+mj-ea"/>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11DFB1E-9A4D-4449-844D-4011A884AF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C7F981A4-27F2-4BEE-BF9F-11967E2714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5665359A-2228-464F-9FD1-FB875E8807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1820367E-D5FD-4738-9FA2-D37CD76935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A537219-16DB-4743-8757-E55367FD8A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386314524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800" kern="1200">
          <a:solidFill>
            <a:schemeClr val="bg1"/>
          </a:solidFill>
          <a:latin typeface="黑体" panose="02010609060101010101" pitchFamily="49" charset="-122"/>
          <a:ea typeface="黑体" panose="02010609060101010101" pitchFamily="49"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2.xml"/><Relationship Id="rId7" Type="http://schemas.openxmlformats.org/officeDocument/2006/relationships/image" Target="../media/image5.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11" Type="http://schemas.openxmlformats.org/officeDocument/2006/relationships/image" Target="../media/image9.png"/><Relationship Id="rId5" Type="http://schemas.openxmlformats.org/officeDocument/2006/relationships/notesSlide" Target="../notesSlides/notesSlide1.xml"/><Relationship Id="rId10" Type="http://schemas.openxmlformats.org/officeDocument/2006/relationships/image" Target="../media/image8.png"/><Relationship Id="rId4" Type="http://schemas.openxmlformats.org/officeDocument/2006/relationships/slideLayout" Target="../slideLayouts/slideLayout1.xml"/><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246820B-1D38-4B45-9820-9707887E5EA7}"/>
              </a:ext>
            </a:extLst>
          </p:cNvPr>
          <p:cNvPicPr>
            <a:picLocks noChangeAspect="1"/>
          </p:cNvPicPr>
          <p:nvPr/>
        </p:nvPicPr>
        <p:blipFill rotWithShape="1">
          <a:blip r:embed="rId6">
            <a:extLst>
              <a:ext uri="{28A0092B-C50C-407E-A947-70E740481C1C}">
                <a14:useLocalDpi xmlns:a14="http://schemas.microsoft.com/office/drawing/2010/main" val="0"/>
              </a:ext>
            </a:extLst>
          </a:blip>
          <a:srcRect r="14101"/>
          <a:stretch/>
        </p:blipFill>
        <p:spPr>
          <a:xfrm>
            <a:off x="0" y="645"/>
            <a:ext cx="12192000" cy="6857355"/>
          </a:xfrm>
          <a:prstGeom prst="rect">
            <a:avLst/>
          </a:prstGeom>
          <a:solidFill>
            <a:srgbClr val="537EDA"/>
          </a:solidFill>
        </p:spPr>
      </p:pic>
      <p:pic>
        <p:nvPicPr>
          <p:cNvPr id="23" name="图片 22">
            <a:extLst>
              <a:ext uri="{FF2B5EF4-FFF2-40B4-BE49-F238E27FC236}">
                <a16:creationId xmlns:a16="http://schemas.microsoft.com/office/drawing/2014/main" id="{0E9EE5BC-501F-46EA-9EA5-4AF1C42025CF}"/>
              </a:ext>
            </a:extLst>
          </p:cNvPr>
          <p:cNvPicPr>
            <a:picLocks noChangeAspect="1"/>
          </p:cNvPicPr>
          <p:nvPr/>
        </p:nvPicPr>
        <p:blipFill rotWithShape="1">
          <a:blip r:embed="rId7">
            <a:extLst>
              <a:ext uri="{28A0092B-C50C-407E-A947-70E740481C1C}">
                <a14:useLocalDpi xmlns:a14="http://schemas.microsoft.com/office/drawing/2010/main" val="0"/>
              </a:ext>
            </a:extLst>
          </a:blip>
          <a:srcRect l="72770" t="5283" b="5279"/>
          <a:stretch/>
        </p:blipFill>
        <p:spPr>
          <a:xfrm>
            <a:off x="1" y="1"/>
            <a:ext cx="3712131" cy="6857677"/>
          </a:xfrm>
          <a:custGeom>
            <a:avLst/>
            <a:gdLst>
              <a:gd name="connsiteX0" fmla="*/ 0 w 3712131"/>
              <a:gd name="connsiteY0" fmla="*/ 0 h 6857677"/>
              <a:gd name="connsiteX1" fmla="*/ 3712131 w 3712131"/>
              <a:gd name="connsiteY1" fmla="*/ 0 h 6857677"/>
              <a:gd name="connsiteX2" fmla="*/ 3712131 w 3712131"/>
              <a:gd name="connsiteY2" fmla="*/ 6857677 h 6857677"/>
              <a:gd name="connsiteX3" fmla="*/ 0 w 3712131"/>
              <a:gd name="connsiteY3" fmla="*/ 6857677 h 6857677"/>
            </a:gdLst>
            <a:ahLst/>
            <a:cxnLst>
              <a:cxn ang="0">
                <a:pos x="connsiteX0" y="connsiteY0"/>
              </a:cxn>
              <a:cxn ang="0">
                <a:pos x="connsiteX1" y="connsiteY1"/>
              </a:cxn>
              <a:cxn ang="0">
                <a:pos x="connsiteX2" y="connsiteY2"/>
              </a:cxn>
              <a:cxn ang="0">
                <a:pos x="connsiteX3" y="connsiteY3"/>
              </a:cxn>
            </a:cxnLst>
            <a:rect l="l" t="t" r="r" b="b"/>
            <a:pathLst>
              <a:path w="3712131" h="6857677">
                <a:moveTo>
                  <a:pt x="0" y="0"/>
                </a:moveTo>
                <a:lnTo>
                  <a:pt x="3712131" y="0"/>
                </a:lnTo>
                <a:lnTo>
                  <a:pt x="3712131" y="6857677"/>
                </a:lnTo>
                <a:lnTo>
                  <a:pt x="0" y="6857677"/>
                </a:lnTo>
                <a:close/>
              </a:path>
            </a:pathLst>
          </a:custGeom>
        </p:spPr>
      </p:pic>
      <p:sp>
        <p:nvSpPr>
          <p:cNvPr id="11" name="文本框 10">
            <a:extLst>
              <a:ext uri="{FF2B5EF4-FFF2-40B4-BE49-F238E27FC236}">
                <a16:creationId xmlns:a16="http://schemas.microsoft.com/office/drawing/2014/main" id="{2DE434B7-E3C9-4E36-803F-77AC77C63A47}"/>
              </a:ext>
            </a:extLst>
          </p:cNvPr>
          <p:cNvSpPr txBox="1"/>
          <p:nvPr/>
        </p:nvSpPr>
        <p:spPr>
          <a:xfrm>
            <a:off x="5380496" y="226423"/>
            <a:ext cx="4911922" cy="461665"/>
          </a:xfrm>
          <a:prstGeom prst="rect">
            <a:avLst/>
          </a:prstGeom>
          <a:noFill/>
        </p:spPr>
        <p:txBody>
          <a:bodyPr wrap="none" rtlCol="0">
            <a:spAutoFit/>
          </a:bodyPr>
          <a:lstStyle/>
          <a:p>
            <a:r>
              <a:rPr lang="zh-CN" altLang="en-US" sz="2400" dirty="0">
                <a:solidFill>
                  <a:schemeClr val="bg1"/>
                </a:solidFill>
                <a:latin typeface="+mn-ea"/>
              </a:rPr>
              <a:t>网 </a:t>
            </a:r>
            <a:r>
              <a:rPr lang="en-US" altLang="zh-CN" sz="2400" dirty="0">
                <a:solidFill>
                  <a:schemeClr val="bg1"/>
                </a:solidFill>
                <a:latin typeface="+mn-ea"/>
              </a:rPr>
              <a:t>/  </a:t>
            </a:r>
            <a:r>
              <a:rPr lang="zh-CN" altLang="en-US" sz="2400" dirty="0">
                <a:solidFill>
                  <a:schemeClr val="bg1"/>
                </a:solidFill>
                <a:latin typeface="+mn-ea"/>
              </a:rPr>
              <a:t>页  </a:t>
            </a:r>
            <a:r>
              <a:rPr lang="en-US" altLang="zh-CN" sz="2400" dirty="0">
                <a:solidFill>
                  <a:schemeClr val="bg1"/>
                </a:solidFill>
                <a:latin typeface="+mn-ea"/>
              </a:rPr>
              <a:t>/  </a:t>
            </a:r>
            <a:r>
              <a:rPr lang="zh-CN" altLang="en-US" sz="2400" dirty="0">
                <a:solidFill>
                  <a:schemeClr val="bg1"/>
                </a:solidFill>
                <a:latin typeface="+mn-ea"/>
              </a:rPr>
              <a:t>设   </a:t>
            </a:r>
            <a:r>
              <a:rPr lang="en-US" altLang="zh-CN" sz="2400" dirty="0">
                <a:solidFill>
                  <a:schemeClr val="bg1"/>
                </a:solidFill>
                <a:latin typeface="+mn-ea"/>
              </a:rPr>
              <a:t>/   </a:t>
            </a:r>
            <a:r>
              <a:rPr lang="zh-CN" altLang="en-US" sz="2400" dirty="0">
                <a:solidFill>
                  <a:schemeClr val="bg1"/>
                </a:solidFill>
                <a:latin typeface="+mn-ea"/>
              </a:rPr>
              <a:t>计  </a:t>
            </a:r>
            <a:r>
              <a:rPr lang="en-US" altLang="zh-CN" sz="2400" dirty="0">
                <a:solidFill>
                  <a:schemeClr val="bg1"/>
                </a:solidFill>
                <a:latin typeface="+mn-ea"/>
              </a:rPr>
              <a:t>/  </a:t>
            </a:r>
            <a:r>
              <a:rPr lang="zh-CN" altLang="en-US" sz="2400" dirty="0">
                <a:solidFill>
                  <a:schemeClr val="bg1"/>
                </a:solidFill>
                <a:latin typeface="+mn-ea"/>
              </a:rPr>
              <a:t>与  </a:t>
            </a:r>
            <a:r>
              <a:rPr lang="en-US" altLang="zh-CN" sz="2400" dirty="0">
                <a:solidFill>
                  <a:schemeClr val="bg1"/>
                </a:solidFill>
                <a:latin typeface="+mn-ea"/>
              </a:rPr>
              <a:t>/  </a:t>
            </a:r>
            <a:r>
              <a:rPr lang="zh-CN" altLang="en-US" sz="2400" dirty="0">
                <a:solidFill>
                  <a:schemeClr val="bg1"/>
                </a:solidFill>
                <a:latin typeface="+mn-ea"/>
              </a:rPr>
              <a:t>制  </a:t>
            </a:r>
            <a:r>
              <a:rPr lang="en-US" altLang="zh-CN" sz="2400" dirty="0">
                <a:solidFill>
                  <a:schemeClr val="bg1"/>
                </a:solidFill>
                <a:latin typeface="+mn-ea"/>
              </a:rPr>
              <a:t>/  </a:t>
            </a:r>
            <a:r>
              <a:rPr lang="zh-CN" altLang="en-US" sz="2400" dirty="0">
                <a:solidFill>
                  <a:schemeClr val="bg1"/>
                </a:solidFill>
                <a:latin typeface="+mn-ea"/>
              </a:rPr>
              <a:t>作  </a:t>
            </a:r>
          </a:p>
        </p:txBody>
      </p:sp>
      <p:pic>
        <p:nvPicPr>
          <p:cNvPr id="30" name="图片 29">
            <a:extLst>
              <a:ext uri="{FF2B5EF4-FFF2-40B4-BE49-F238E27FC236}">
                <a16:creationId xmlns:a16="http://schemas.microsoft.com/office/drawing/2014/main" id="{A8BEE786-4528-4627-869C-69512989745E}"/>
              </a:ext>
            </a:extLst>
          </p:cNvPr>
          <p:cNvPicPr>
            <a:picLocks noChangeAspect="1"/>
          </p:cNvPicPr>
          <p:nvPr/>
        </p:nvPicPr>
        <p:blipFill rotWithShape="1">
          <a:blip r:embed="rId7">
            <a:extLst>
              <a:ext uri="{28A0092B-C50C-407E-A947-70E740481C1C}">
                <a14:useLocalDpi xmlns:a14="http://schemas.microsoft.com/office/drawing/2010/main" val="0"/>
              </a:ext>
            </a:extLst>
          </a:blip>
          <a:srcRect l="88648" t="5283" b="5279"/>
          <a:stretch/>
        </p:blipFill>
        <p:spPr>
          <a:xfrm flipH="1">
            <a:off x="10644502" y="323"/>
            <a:ext cx="1547498" cy="6857677"/>
          </a:xfrm>
          <a:custGeom>
            <a:avLst/>
            <a:gdLst>
              <a:gd name="connsiteX0" fmla="*/ 1547498 w 1547498"/>
              <a:gd name="connsiteY0" fmla="*/ 0 h 6857677"/>
              <a:gd name="connsiteX1" fmla="*/ 0 w 1547498"/>
              <a:gd name="connsiteY1" fmla="*/ 0 h 6857677"/>
              <a:gd name="connsiteX2" fmla="*/ 0 w 1547498"/>
              <a:gd name="connsiteY2" fmla="*/ 6857677 h 6857677"/>
              <a:gd name="connsiteX3" fmla="*/ 1547498 w 1547498"/>
              <a:gd name="connsiteY3" fmla="*/ 6857677 h 6857677"/>
            </a:gdLst>
            <a:ahLst/>
            <a:cxnLst>
              <a:cxn ang="0">
                <a:pos x="connsiteX0" y="connsiteY0"/>
              </a:cxn>
              <a:cxn ang="0">
                <a:pos x="connsiteX1" y="connsiteY1"/>
              </a:cxn>
              <a:cxn ang="0">
                <a:pos x="connsiteX2" y="connsiteY2"/>
              </a:cxn>
              <a:cxn ang="0">
                <a:pos x="connsiteX3" y="connsiteY3"/>
              </a:cxn>
            </a:cxnLst>
            <a:rect l="l" t="t" r="r" b="b"/>
            <a:pathLst>
              <a:path w="1547498" h="6857677">
                <a:moveTo>
                  <a:pt x="1547498" y="0"/>
                </a:moveTo>
                <a:lnTo>
                  <a:pt x="0" y="0"/>
                </a:lnTo>
                <a:lnTo>
                  <a:pt x="0" y="6857677"/>
                </a:lnTo>
                <a:lnTo>
                  <a:pt x="1547498" y="6857677"/>
                </a:lnTo>
                <a:close/>
              </a:path>
            </a:pathLst>
          </a:custGeom>
        </p:spPr>
      </p:pic>
      <p:grpSp>
        <p:nvGrpSpPr>
          <p:cNvPr id="36" name="组合 35">
            <a:extLst>
              <a:ext uri="{FF2B5EF4-FFF2-40B4-BE49-F238E27FC236}">
                <a16:creationId xmlns:a16="http://schemas.microsoft.com/office/drawing/2014/main" id="{25E053F2-43BB-4810-BB0C-017510E24101}"/>
              </a:ext>
            </a:extLst>
          </p:cNvPr>
          <p:cNvGrpSpPr/>
          <p:nvPr/>
        </p:nvGrpSpPr>
        <p:grpSpPr>
          <a:xfrm>
            <a:off x="4279546" y="886363"/>
            <a:ext cx="6120000" cy="5095334"/>
            <a:chOff x="4279546" y="886363"/>
            <a:chExt cx="6120000" cy="5095334"/>
          </a:xfrm>
        </p:grpSpPr>
        <p:sp>
          <p:nvSpPr>
            <p:cNvPr id="17" name="弧形 16">
              <a:extLst>
                <a:ext uri="{FF2B5EF4-FFF2-40B4-BE49-F238E27FC236}">
                  <a16:creationId xmlns:a16="http://schemas.microsoft.com/office/drawing/2014/main" id="{5E50A667-9D5F-4107-A0F5-8C7BCA98F6A5}"/>
                </a:ext>
              </a:extLst>
            </p:cNvPr>
            <p:cNvSpPr/>
            <p:nvPr/>
          </p:nvSpPr>
          <p:spPr>
            <a:xfrm flipV="1">
              <a:off x="5942546" y="3187697"/>
              <a:ext cx="2794000" cy="2794000"/>
            </a:xfrm>
            <a:prstGeom prst="arc">
              <a:avLst>
                <a:gd name="adj1" fmla="val 12626606"/>
                <a:gd name="adj2" fmla="val 1974298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思源黑体 Light" panose="020B0300000000000000" pitchFamily="34" charset="-122"/>
              </a:endParaRPr>
            </a:p>
          </p:txBody>
        </p:sp>
        <p:grpSp>
          <p:nvGrpSpPr>
            <p:cNvPr id="35" name="组合 34">
              <a:extLst>
                <a:ext uri="{FF2B5EF4-FFF2-40B4-BE49-F238E27FC236}">
                  <a16:creationId xmlns:a16="http://schemas.microsoft.com/office/drawing/2014/main" id="{D0C5353A-6FF1-4377-A7D4-80AFB35CEB7C}"/>
                </a:ext>
              </a:extLst>
            </p:cNvPr>
            <p:cNvGrpSpPr/>
            <p:nvPr/>
          </p:nvGrpSpPr>
          <p:grpSpPr>
            <a:xfrm>
              <a:off x="4279546" y="886363"/>
              <a:ext cx="6120000" cy="3650559"/>
              <a:chOff x="4279546" y="886363"/>
              <a:chExt cx="6120000" cy="3650559"/>
            </a:xfrm>
          </p:grpSpPr>
          <p:sp>
            <p:nvSpPr>
              <p:cNvPr id="14" name="弧形 13">
                <a:extLst>
                  <a:ext uri="{FF2B5EF4-FFF2-40B4-BE49-F238E27FC236}">
                    <a16:creationId xmlns:a16="http://schemas.microsoft.com/office/drawing/2014/main" id="{5E02D50E-E91B-41FB-AC6F-B438195D70FB}"/>
                  </a:ext>
                </a:extLst>
              </p:cNvPr>
              <p:cNvSpPr/>
              <p:nvPr/>
            </p:nvSpPr>
            <p:spPr>
              <a:xfrm>
                <a:off x="5942546" y="1621946"/>
                <a:ext cx="2794000" cy="2794000"/>
              </a:xfrm>
              <a:prstGeom prst="arc">
                <a:avLst>
                  <a:gd name="adj1" fmla="val 12626606"/>
                  <a:gd name="adj2" fmla="val 1974298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思源黑体 Light" panose="020B0300000000000000" pitchFamily="34" charset="-122"/>
                </a:endParaRPr>
              </a:p>
            </p:txBody>
          </p:sp>
          <p:cxnSp>
            <p:nvCxnSpPr>
              <p:cNvPr id="19" name="直接连接符 18">
                <a:extLst>
                  <a:ext uri="{FF2B5EF4-FFF2-40B4-BE49-F238E27FC236}">
                    <a16:creationId xmlns:a16="http://schemas.microsoft.com/office/drawing/2014/main" id="{75E67F20-8F98-4F73-B2A0-54EC14D91AD0}"/>
                  </a:ext>
                </a:extLst>
              </p:cNvPr>
              <p:cNvCxnSpPr/>
              <p:nvPr/>
            </p:nvCxnSpPr>
            <p:spPr>
              <a:xfrm>
                <a:off x="4279546" y="4107815"/>
                <a:ext cx="6120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1" name="图片 20">
                <a:extLst>
                  <a:ext uri="{FF2B5EF4-FFF2-40B4-BE49-F238E27FC236}">
                    <a16:creationId xmlns:a16="http://schemas.microsoft.com/office/drawing/2014/main" id="{5E8CF2B0-E5DF-43B7-8142-06FECA33884D}"/>
                  </a:ext>
                </a:extLst>
              </p:cNvPr>
              <p:cNvPicPr>
                <a:picLocks noChangeAspect="1"/>
              </p:cNvPicPr>
              <p:nvPr/>
            </p:nvPicPr>
            <p:blipFill rotWithShape="1">
              <a:blip r:embed="rId8">
                <a:extLst>
                  <a:ext uri="{28A0092B-C50C-407E-A947-70E740481C1C}">
                    <a14:useLocalDpi xmlns:a14="http://schemas.microsoft.com/office/drawing/2010/main" val="0"/>
                  </a:ext>
                </a:extLst>
              </a:blip>
              <a:srcRect l="39209" t="30991" r="37462" b="59255"/>
              <a:stretch/>
            </p:blipFill>
            <p:spPr>
              <a:xfrm>
                <a:off x="5917385" y="3868066"/>
                <a:ext cx="2844322" cy="668856"/>
              </a:xfrm>
              <a:prstGeom prst="rect">
                <a:avLst/>
              </a:prstGeom>
            </p:spPr>
          </p:pic>
          <p:pic>
            <p:nvPicPr>
              <p:cNvPr id="32" name="图片 31">
                <a:extLst>
                  <a:ext uri="{FF2B5EF4-FFF2-40B4-BE49-F238E27FC236}">
                    <a16:creationId xmlns:a16="http://schemas.microsoft.com/office/drawing/2014/main" id="{2DF4A3CD-4F19-43D3-B250-781D10AEF940}"/>
                  </a:ext>
                </a:extLst>
              </p:cNvPr>
              <p:cNvPicPr>
                <a:picLocks noChangeAspect="1"/>
              </p:cNvPicPr>
              <p:nvPr/>
            </p:nvPicPr>
            <p:blipFill rotWithShape="1">
              <a:blip r:embed="rId9">
                <a:extLst>
                  <a:ext uri="{28A0092B-C50C-407E-A947-70E740481C1C}">
                    <a14:useLocalDpi xmlns:a14="http://schemas.microsoft.com/office/drawing/2010/main" val="0"/>
                  </a:ext>
                </a:extLst>
              </a:blip>
              <a:srcRect l="39209" t="30991" r="37462" b="59255"/>
              <a:stretch/>
            </p:blipFill>
            <p:spPr>
              <a:xfrm rot="5400000">
                <a:off x="6542681" y="1371150"/>
                <a:ext cx="1433918" cy="464343"/>
              </a:xfrm>
              <a:prstGeom prst="rect">
                <a:avLst/>
              </a:prstGeom>
            </p:spPr>
          </p:pic>
        </p:grpSp>
      </p:grpSp>
      <p:pic>
        <p:nvPicPr>
          <p:cNvPr id="33" name="图片 32">
            <a:extLst>
              <a:ext uri="{FF2B5EF4-FFF2-40B4-BE49-F238E27FC236}">
                <a16:creationId xmlns:a16="http://schemas.microsoft.com/office/drawing/2014/main" id="{FDCD7868-1BA9-4D56-A148-36AC57BE5EF3}"/>
              </a:ext>
            </a:extLst>
          </p:cNvPr>
          <p:cNvPicPr>
            <a:picLocks noChangeAspect="1"/>
          </p:cNvPicPr>
          <p:nvPr/>
        </p:nvPicPr>
        <p:blipFill rotWithShape="1">
          <a:blip r:embed="rId10">
            <a:extLst>
              <a:ext uri="{28A0092B-C50C-407E-A947-70E740481C1C}">
                <a14:useLocalDpi xmlns:a14="http://schemas.microsoft.com/office/drawing/2010/main" val="0"/>
              </a:ext>
            </a:extLst>
          </a:blip>
          <a:srcRect l="39209" t="30991" r="37462" b="59255"/>
          <a:stretch/>
        </p:blipFill>
        <p:spPr>
          <a:xfrm rot="5400000">
            <a:off x="3325656" y="2567593"/>
            <a:ext cx="716960" cy="464343"/>
          </a:xfrm>
          <a:prstGeom prst="rect">
            <a:avLst/>
          </a:prstGeom>
        </p:spPr>
      </p:pic>
      <p:pic>
        <p:nvPicPr>
          <p:cNvPr id="39" name="PA-AnanRyoko - Refrain">
            <a:hlinkClick r:id="" action="ppaction://media"/>
            <a:extLst>
              <a:ext uri="{FF2B5EF4-FFF2-40B4-BE49-F238E27FC236}">
                <a16:creationId xmlns:a16="http://schemas.microsoft.com/office/drawing/2014/main" id="{258C234E-3183-4803-AA9A-963D7B9C15D4}"/>
              </a:ext>
            </a:extLst>
          </p:cNvPr>
          <p:cNvPicPr>
            <a:picLocks noChangeAspect="1"/>
          </p:cNvPicPr>
          <p:nvPr>
            <a:audioFile r:link="rId2"/>
            <p:custDataLst>
              <p:tags r:id="rId3"/>
            </p:custDataLst>
            <p:extLst>
              <p:ext uri="{DAA4B4D4-6D71-4841-9C94-3DE7FCFB9230}">
                <p14:media xmlns:p14="http://schemas.microsoft.com/office/powerpoint/2010/main" r:embed="rId1"/>
              </p:ext>
            </p:extLst>
          </p:nvPr>
        </p:nvPicPr>
        <p:blipFill>
          <a:blip r:embed="rId11"/>
          <a:stretch>
            <a:fillRect/>
          </a:stretch>
        </p:blipFill>
        <p:spPr>
          <a:xfrm>
            <a:off x="12687198" y="1281778"/>
            <a:ext cx="487363" cy="487363"/>
          </a:xfrm>
          <a:prstGeom prst="rect">
            <a:avLst/>
          </a:prstGeom>
        </p:spPr>
      </p:pic>
      <p:sp>
        <p:nvSpPr>
          <p:cNvPr id="5" name="矩形 4">
            <a:extLst>
              <a:ext uri="{FF2B5EF4-FFF2-40B4-BE49-F238E27FC236}">
                <a16:creationId xmlns:a16="http://schemas.microsoft.com/office/drawing/2014/main" id="{C590A723-5101-483F-877E-C9F62519A7FD}"/>
              </a:ext>
            </a:extLst>
          </p:cNvPr>
          <p:cNvSpPr/>
          <p:nvPr/>
        </p:nvSpPr>
        <p:spPr>
          <a:xfrm>
            <a:off x="2238503" y="2891209"/>
            <a:ext cx="7725192" cy="954107"/>
          </a:xfrm>
          <a:prstGeom prst="rect">
            <a:avLst/>
          </a:prstGeom>
        </p:spPr>
        <p:txBody>
          <a:bodyPr wrap="none">
            <a:spAutoFit/>
          </a:bodyPr>
          <a:lstStyle/>
          <a:p>
            <a:r>
              <a:rPr lang="zh-CN" altLang="en-US" sz="5600" dirty="0">
                <a:solidFill>
                  <a:schemeClr val="bg1"/>
                </a:solidFill>
                <a:latin typeface="黑体" panose="02010609060101010101" pitchFamily="49" charset="-122"/>
                <a:ea typeface="黑体" panose="02010609060101010101" pitchFamily="49" charset="-122"/>
              </a:rPr>
              <a:t>第</a:t>
            </a:r>
            <a:r>
              <a:rPr lang="en-US" altLang="zh-CN" sz="5600" dirty="0">
                <a:solidFill>
                  <a:schemeClr val="bg1"/>
                </a:solidFill>
                <a:latin typeface="黑体" panose="02010609060101010101" pitchFamily="49" charset="-122"/>
                <a:ea typeface="黑体" panose="02010609060101010101" pitchFamily="49" charset="-122"/>
              </a:rPr>
              <a:t>8</a:t>
            </a:r>
            <a:r>
              <a:rPr lang="zh-CN" altLang="en-US" sz="5600">
                <a:solidFill>
                  <a:schemeClr val="bg1"/>
                </a:solidFill>
                <a:latin typeface="黑体" panose="02010609060101010101" pitchFamily="49" charset="-122"/>
                <a:ea typeface="黑体" panose="02010609060101010101" pitchFamily="49" charset="-122"/>
              </a:rPr>
              <a:t>章  网站规划与维护</a:t>
            </a:r>
            <a:endParaRPr lang="zh-CN" altLang="en-US" sz="5600" dirty="0">
              <a:solidFill>
                <a:schemeClr val="bg1"/>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184906863"/>
      </p:ext>
    </p:extLst>
  </p:cSld>
  <p:clrMapOvr>
    <a:masterClrMapping/>
  </p:clrMapOvr>
  <p:transition spd="slow" advClick="0" advTm="2000">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9"/>
                                        </p:tgtEl>
                                      </p:cBhvr>
                                    </p:cmd>
                                  </p:childTnLst>
                                </p:cTn>
                              </p:par>
                              <p:par>
                                <p:cTn id="7" presetID="42" presetClass="entr" presetSubtype="0" fill="hold" grpId="0" nodeType="withEffect">
                                  <p:stCondLst>
                                    <p:cond delay="750"/>
                                  </p:stCondLst>
                                  <p:childTnLst>
                                    <p:set>
                                      <p:cBhvr>
                                        <p:cTn id="8" dur="1" fill="hold">
                                          <p:stCondLst>
                                            <p:cond delay="0"/>
                                          </p:stCondLst>
                                        </p:cTn>
                                        <p:tgtEl>
                                          <p:spTgt spid="11"/>
                                        </p:tgtEl>
                                        <p:attrNameLst>
                                          <p:attrName>style.visibility</p:attrName>
                                        </p:attrNameLst>
                                      </p:cBhvr>
                                      <p:to>
                                        <p:strVal val="visible"/>
                                      </p:to>
                                    </p:set>
                                    <p:animEffect transition="in" filter="fade">
                                      <p:cBhvr>
                                        <p:cTn id="9" dur="1000"/>
                                        <p:tgtEl>
                                          <p:spTgt spid="11"/>
                                        </p:tgtEl>
                                      </p:cBhvr>
                                    </p:animEffect>
                                    <p:anim calcmode="lin" valueType="num">
                                      <p:cBhvr>
                                        <p:cTn id="10" dur="1000" fill="hold"/>
                                        <p:tgtEl>
                                          <p:spTgt spid="11"/>
                                        </p:tgtEl>
                                        <p:attrNameLst>
                                          <p:attrName>ppt_x</p:attrName>
                                        </p:attrNameLst>
                                      </p:cBhvr>
                                      <p:tavLst>
                                        <p:tav tm="0">
                                          <p:val>
                                            <p:strVal val="#ppt_x"/>
                                          </p:val>
                                        </p:tav>
                                        <p:tav tm="100000">
                                          <p:val>
                                            <p:strVal val="#ppt_x"/>
                                          </p:val>
                                        </p:tav>
                                      </p:tavLst>
                                    </p:anim>
                                    <p:anim calcmode="lin" valueType="num">
                                      <p:cBhvr>
                                        <p:cTn id="11" dur="1000" fill="hold"/>
                                        <p:tgtEl>
                                          <p:spTgt spid="11"/>
                                        </p:tgtEl>
                                        <p:attrNameLst>
                                          <p:attrName>ppt_y</p:attrName>
                                        </p:attrNameLst>
                                      </p:cBhvr>
                                      <p:tavLst>
                                        <p:tav tm="0">
                                          <p:val>
                                            <p:strVal val="#ppt_y+.1"/>
                                          </p:val>
                                        </p:tav>
                                        <p:tav tm="100000">
                                          <p:val>
                                            <p:strVal val="#ppt_y"/>
                                          </p:val>
                                        </p:tav>
                                      </p:tavLst>
                                    </p:anim>
                                  </p:childTnLst>
                                </p:cTn>
                              </p:par>
                              <p:par>
                                <p:cTn id="12" presetID="17" presetClass="entr" presetSubtype="10" fill="hold" nodeType="withEffect">
                                  <p:stCondLst>
                                    <p:cond delay="750"/>
                                  </p:stCondLst>
                                  <p:childTnLst>
                                    <p:set>
                                      <p:cBhvr>
                                        <p:cTn id="13" dur="1" fill="hold">
                                          <p:stCondLst>
                                            <p:cond delay="0"/>
                                          </p:stCondLst>
                                        </p:cTn>
                                        <p:tgtEl>
                                          <p:spTgt spid="36"/>
                                        </p:tgtEl>
                                        <p:attrNameLst>
                                          <p:attrName>style.visibility</p:attrName>
                                        </p:attrNameLst>
                                      </p:cBhvr>
                                      <p:to>
                                        <p:strVal val="visible"/>
                                      </p:to>
                                    </p:set>
                                    <p:anim calcmode="lin" valueType="num">
                                      <p:cBhvr>
                                        <p:cTn id="14" dur="500" fill="hold"/>
                                        <p:tgtEl>
                                          <p:spTgt spid="36"/>
                                        </p:tgtEl>
                                        <p:attrNameLst>
                                          <p:attrName>ppt_w</p:attrName>
                                        </p:attrNameLst>
                                      </p:cBhvr>
                                      <p:tavLst>
                                        <p:tav tm="0">
                                          <p:val>
                                            <p:fltVal val="0"/>
                                          </p:val>
                                        </p:tav>
                                        <p:tav tm="100000">
                                          <p:val>
                                            <p:strVal val="#ppt_w"/>
                                          </p:val>
                                        </p:tav>
                                      </p:tavLst>
                                    </p:anim>
                                    <p:anim calcmode="lin" valueType="num">
                                      <p:cBhvr>
                                        <p:cTn id="15" dur="500" fill="hold"/>
                                        <p:tgtEl>
                                          <p:spTgt spid="3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200">
                <p:cTn id="16" fill="hold" display="0">
                  <p:stCondLst>
                    <p:cond delay="indefinite"/>
                  </p:stCondLst>
                  <p:endCondLst>
                    <p:cond evt="onStopAudio" delay="0">
                      <p:tgtEl>
                        <p:sldTgt/>
                      </p:tgtEl>
                    </p:cond>
                  </p:endCondLst>
                </p:cTn>
                <p:tgtEl>
                  <p:spTgt spid="39"/>
                </p:tgtEl>
              </p:cMediaNode>
            </p:audio>
          </p:childTnLst>
        </p:cTn>
      </p:par>
    </p:tnLst>
    <p:bldLst>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页脚占位符 1">
            <a:extLst>
              <a:ext uri="{FF2B5EF4-FFF2-40B4-BE49-F238E27FC236}">
                <a16:creationId xmlns:a16="http://schemas.microsoft.com/office/drawing/2014/main" id="{C7DE2C93-8A93-4B57-A4C5-8F3B1C179550}"/>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标题 1">
            <a:extLst>
              <a:ext uri="{FF2B5EF4-FFF2-40B4-BE49-F238E27FC236}">
                <a16:creationId xmlns:a16="http://schemas.microsoft.com/office/drawing/2014/main" id="{F406419D-B991-402E-9A27-8F6A6CD37099}"/>
              </a:ext>
            </a:extLst>
          </p:cNvPr>
          <p:cNvSpPr>
            <a:spLocks noGrp="1"/>
          </p:cNvSpPr>
          <p:nvPr>
            <p:ph type="title" idx="4294967295"/>
          </p:nvPr>
        </p:nvSpPr>
        <p:spPr>
          <a:xfrm>
            <a:off x="2135188" y="1052514"/>
            <a:ext cx="8001000" cy="676275"/>
          </a:xfrm>
        </p:spPr>
        <p:txBody>
          <a:bodyPr/>
          <a:lstStyle/>
          <a:p>
            <a:pPr>
              <a:defRPr/>
            </a:pPr>
            <a:r>
              <a:rPr lang="en-US" altLang="zh-CN" sz="2600" b="1" dirty="0">
                <a:latin typeface="+mn-ea"/>
                <a:ea typeface="+mn-ea"/>
              </a:rPr>
              <a:t>8.2.1  </a:t>
            </a:r>
            <a:r>
              <a:rPr lang="zh-CN" altLang="en-US" sz="2600" b="1" dirty="0">
                <a:latin typeface="+mn-ea"/>
                <a:ea typeface="+mn-ea"/>
              </a:rPr>
              <a:t>下载时间测试（图 </a:t>
            </a:r>
            <a:r>
              <a:rPr lang="en-US" altLang="zh-CN" sz="2600" b="1" dirty="0">
                <a:latin typeface="+mn-ea"/>
                <a:ea typeface="+mn-ea"/>
              </a:rPr>
              <a:t>10-9</a:t>
            </a:r>
            <a:r>
              <a:rPr lang="zh-CN" altLang="en-US" sz="2600" b="1" dirty="0">
                <a:latin typeface="+mn-ea"/>
                <a:ea typeface="+mn-ea"/>
              </a:rPr>
              <a:t>）</a:t>
            </a:r>
          </a:p>
        </p:txBody>
      </p:sp>
      <p:pic>
        <p:nvPicPr>
          <p:cNvPr id="2" name="内容占位符 1">
            <a:extLst>
              <a:ext uri="{FF2B5EF4-FFF2-40B4-BE49-F238E27FC236}">
                <a16:creationId xmlns:a16="http://schemas.microsoft.com/office/drawing/2014/main" id="{8CE66169-06F8-483E-9AFF-F6670D0B80CE}"/>
              </a:ext>
            </a:extLst>
          </p:cNvPr>
          <p:cNvPicPr>
            <a:picLocks noGrp="1" noChangeAspect="1"/>
          </p:cNvPicPr>
          <p:nvPr>
            <p:ph idx="4294967295"/>
          </p:nvPr>
        </p:nvPicPr>
        <p:blipFill>
          <a:blip r:embed="rId2"/>
          <a:stretch>
            <a:fillRect/>
          </a:stretch>
        </p:blipFill>
        <p:spPr>
          <a:xfrm>
            <a:off x="3272191" y="1931489"/>
            <a:ext cx="5657143" cy="4723809"/>
          </a:xfrm>
          <a:prstGeom prst="rect">
            <a:avLst/>
          </a:prstGeom>
        </p:spPr>
      </p:pic>
      <p:sp>
        <p:nvSpPr>
          <p:cNvPr id="14341" name="标题 1">
            <a:extLst>
              <a:ext uri="{FF2B5EF4-FFF2-40B4-BE49-F238E27FC236}">
                <a16:creationId xmlns:a16="http://schemas.microsoft.com/office/drawing/2014/main" id="{50F0E430-254C-4809-A21B-57487239DCF2}"/>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8.2  </a:t>
            </a:r>
            <a:r>
              <a:rPr lang="zh-CN" altLang="en-US" sz="2800" dirty="0">
                <a:solidFill>
                  <a:schemeClr val="tx2"/>
                </a:solidFill>
                <a:ea typeface="隶书" panose="02010509060101010101" pitchFamily="49" charset="-122"/>
              </a:rPr>
              <a:t>网站的测试</a:t>
            </a:r>
          </a:p>
        </p:txBody>
      </p:sp>
    </p:spTree>
    <p:extLst>
      <p:ext uri="{BB962C8B-B14F-4D97-AF65-F5344CB8AC3E}">
        <p14:creationId xmlns:p14="http://schemas.microsoft.com/office/powerpoint/2010/main" val="30509384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页脚占位符 1">
            <a:extLst>
              <a:ext uri="{FF2B5EF4-FFF2-40B4-BE49-F238E27FC236}">
                <a16:creationId xmlns:a16="http://schemas.microsoft.com/office/drawing/2014/main" id="{C7DE2C93-8A93-4B57-A4C5-8F3B1C179550}"/>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标题 1">
            <a:extLst>
              <a:ext uri="{FF2B5EF4-FFF2-40B4-BE49-F238E27FC236}">
                <a16:creationId xmlns:a16="http://schemas.microsoft.com/office/drawing/2014/main" id="{F406419D-B991-402E-9A27-8F6A6CD37099}"/>
              </a:ext>
            </a:extLst>
          </p:cNvPr>
          <p:cNvSpPr>
            <a:spLocks noGrp="1"/>
          </p:cNvSpPr>
          <p:nvPr>
            <p:ph type="title" idx="4294967295"/>
          </p:nvPr>
        </p:nvSpPr>
        <p:spPr>
          <a:xfrm>
            <a:off x="2135188" y="1052514"/>
            <a:ext cx="8001000" cy="676275"/>
          </a:xfrm>
        </p:spPr>
        <p:txBody>
          <a:bodyPr/>
          <a:lstStyle/>
          <a:p>
            <a:pPr>
              <a:defRPr/>
            </a:pPr>
            <a:r>
              <a:rPr lang="en-US" altLang="zh-CN" sz="2600" b="1" dirty="0">
                <a:latin typeface="+mn-ea"/>
                <a:ea typeface="+mn-ea"/>
              </a:rPr>
              <a:t>8.2.2 </a:t>
            </a:r>
            <a:r>
              <a:rPr lang="zh-CN" altLang="en-US" sz="2600" b="1" dirty="0">
                <a:latin typeface="+mn-ea"/>
                <a:ea typeface="+mn-ea"/>
              </a:rPr>
              <a:t>浏览器兼容性测试</a:t>
            </a:r>
          </a:p>
        </p:txBody>
      </p:sp>
      <p:sp>
        <p:nvSpPr>
          <p:cNvPr id="14340" name="内容占位符 2">
            <a:extLst>
              <a:ext uri="{FF2B5EF4-FFF2-40B4-BE49-F238E27FC236}">
                <a16:creationId xmlns:a16="http://schemas.microsoft.com/office/drawing/2014/main" id="{1664EBDD-CC65-4B5B-8B9F-885D826A2B5D}"/>
              </a:ext>
            </a:extLst>
          </p:cNvPr>
          <p:cNvSpPr>
            <a:spLocks noGrp="1"/>
          </p:cNvSpPr>
          <p:nvPr>
            <p:ph idx="4294967295"/>
          </p:nvPr>
        </p:nvSpPr>
        <p:spPr>
          <a:xfrm>
            <a:off x="2100263" y="1844675"/>
            <a:ext cx="8001000" cy="4897438"/>
          </a:xfrm>
        </p:spPr>
        <p:txBody>
          <a:bodyPr>
            <a:normAutofit fontScale="77500" lnSpcReduction="20000"/>
          </a:bodyPr>
          <a:lstStyle/>
          <a:p>
            <a:pPr marL="0" indent="457200">
              <a:lnSpc>
                <a:spcPct val="150000"/>
              </a:lnSpc>
              <a:spcBef>
                <a:spcPct val="0"/>
              </a:spcBef>
              <a:buNone/>
            </a:pPr>
            <a:r>
              <a:rPr lang="zh-CN" altLang="en-US" sz="2600" dirty="0"/>
              <a:t>无论用什么工具软件设计制作的网页，都希望在各种不同的浏览器下有同样的效果。但是，由于浏览器的兼容性问题，一些在 </a:t>
            </a:r>
            <a:r>
              <a:rPr lang="en-US" altLang="zh-CN" sz="2600" dirty="0"/>
              <a:t>IE </a:t>
            </a:r>
            <a:r>
              <a:rPr lang="zh-CN" altLang="en-US" sz="2600" dirty="0"/>
              <a:t>下很好的网页有可能在其他浏览器下不能正常显示。为了使网页在目前主流浏览器下获得兼容，可以用 </a:t>
            </a:r>
            <a:r>
              <a:rPr lang="en-US" altLang="zh-CN" sz="2600" dirty="0"/>
              <a:t>Dreamweaver </a:t>
            </a:r>
            <a:r>
              <a:rPr lang="zh-CN" altLang="en-US" sz="2600" dirty="0"/>
              <a:t>来对网页兼容性进行测试，方法如下：</a:t>
            </a:r>
          </a:p>
          <a:p>
            <a:pPr marL="0" indent="457200">
              <a:lnSpc>
                <a:spcPct val="150000"/>
              </a:lnSpc>
              <a:spcBef>
                <a:spcPct val="0"/>
              </a:spcBef>
              <a:buNone/>
            </a:pPr>
            <a:r>
              <a:rPr lang="zh-CN" altLang="en-US" sz="2600" dirty="0"/>
              <a:t>    （</a:t>
            </a:r>
            <a:r>
              <a:rPr lang="en-US" altLang="zh-CN" sz="2600" dirty="0"/>
              <a:t>1</a:t>
            </a:r>
            <a:r>
              <a:rPr lang="zh-CN" altLang="en-US" sz="2600" dirty="0"/>
              <a:t>）在“站点管理器</a:t>
            </a:r>
            <a:r>
              <a:rPr lang="en-US" altLang="zh-CN" sz="2600" dirty="0"/>
              <a:t>/</a:t>
            </a:r>
            <a:r>
              <a:rPr lang="zh-CN" altLang="en-US" sz="2600" dirty="0"/>
              <a:t>编辑</a:t>
            </a:r>
            <a:r>
              <a:rPr lang="en-US" altLang="zh-CN" sz="2600" dirty="0"/>
              <a:t>/</a:t>
            </a:r>
            <a:r>
              <a:rPr lang="zh-CN" altLang="en-US" sz="2600" dirty="0"/>
              <a:t>全选”选整个网页文件夹（对全部网页进行测试）。</a:t>
            </a:r>
          </a:p>
          <a:p>
            <a:pPr marL="0" indent="457200">
              <a:lnSpc>
                <a:spcPct val="150000"/>
              </a:lnSpc>
              <a:spcBef>
                <a:spcPct val="0"/>
              </a:spcBef>
              <a:buNone/>
            </a:pPr>
            <a:r>
              <a:rPr lang="zh-CN" altLang="en-US" sz="2600" dirty="0"/>
              <a:t>    （</a:t>
            </a:r>
            <a:r>
              <a:rPr lang="en-US" altLang="zh-CN" sz="2600" dirty="0"/>
              <a:t>2</a:t>
            </a:r>
            <a:r>
              <a:rPr lang="zh-CN" altLang="en-US" sz="2600" dirty="0"/>
              <a:t>）选择“文件</a:t>
            </a:r>
            <a:r>
              <a:rPr lang="en-US" altLang="zh-CN" sz="2600" dirty="0"/>
              <a:t>/</a:t>
            </a:r>
            <a:r>
              <a:rPr lang="zh-CN" altLang="en-US" sz="2600" dirty="0"/>
              <a:t>检查目标浏览器”，如图 </a:t>
            </a:r>
            <a:r>
              <a:rPr lang="en-US" altLang="zh-CN" sz="2600" dirty="0"/>
              <a:t>10-10 </a:t>
            </a:r>
            <a:r>
              <a:rPr lang="zh-CN" altLang="en-US" sz="2600" dirty="0"/>
              <a:t>所示。</a:t>
            </a:r>
          </a:p>
          <a:p>
            <a:pPr marL="0" indent="457200">
              <a:lnSpc>
                <a:spcPct val="150000"/>
              </a:lnSpc>
              <a:spcBef>
                <a:spcPct val="0"/>
              </a:spcBef>
              <a:buNone/>
            </a:pPr>
            <a:r>
              <a:rPr lang="zh-CN" altLang="en-US" sz="2600" dirty="0"/>
              <a:t>    （</a:t>
            </a:r>
            <a:r>
              <a:rPr lang="en-US" altLang="zh-CN" sz="2600" dirty="0"/>
              <a:t>3</a:t>
            </a:r>
            <a:r>
              <a:rPr lang="zh-CN" altLang="en-US" sz="2600" dirty="0"/>
              <a:t>）可以选择不同的目标浏览器对它进行测试，一般选择 </a:t>
            </a:r>
            <a:r>
              <a:rPr lang="en-US" altLang="zh-CN" sz="2600" dirty="0"/>
              <a:t>Microsoft Internet Explorer5 </a:t>
            </a:r>
            <a:r>
              <a:rPr lang="zh-CN" altLang="en-US" sz="2600" dirty="0"/>
              <a:t>和</a:t>
            </a:r>
            <a:r>
              <a:rPr lang="en-US" altLang="zh-CN" sz="2600" dirty="0"/>
              <a:t>Netscape Navigator6 </a:t>
            </a:r>
            <a:r>
              <a:rPr lang="zh-CN" altLang="en-US" sz="2600" dirty="0"/>
              <a:t>这两个目前使用较广的浏览器。单击“检查”按钮即可进行测试。</a:t>
            </a:r>
          </a:p>
          <a:p>
            <a:pPr marL="0" indent="457200">
              <a:lnSpc>
                <a:spcPct val="150000"/>
              </a:lnSpc>
              <a:spcBef>
                <a:spcPct val="0"/>
              </a:spcBef>
              <a:buNone/>
            </a:pPr>
            <a:endParaRPr lang="en-US" altLang="zh-CN" sz="2600" dirty="0"/>
          </a:p>
        </p:txBody>
      </p:sp>
      <p:sp>
        <p:nvSpPr>
          <p:cNvPr id="14341" name="标题 1">
            <a:extLst>
              <a:ext uri="{FF2B5EF4-FFF2-40B4-BE49-F238E27FC236}">
                <a16:creationId xmlns:a16="http://schemas.microsoft.com/office/drawing/2014/main" id="{50F0E430-254C-4809-A21B-57487239DCF2}"/>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8.2  </a:t>
            </a:r>
            <a:r>
              <a:rPr lang="zh-CN" altLang="en-US" sz="2800" dirty="0">
                <a:solidFill>
                  <a:schemeClr val="tx2"/>
                </a:solidFill>
                <a:ea typeface="隶书" panose="02010509060101010101" pitchFamily="49" charset="-122"/>
              </a:rPr>
              <a:t>网站的测试</a:t>
            </a:r>
          </a:p>
        </p:txBody>
      </p:sp>
    </p:spTree>
    <p:extLst>
      <p:ext uri="{BB962C8B-B14F-4D97-AF65-F5344CB8AC3E}">
        <p14:creationId xmlns:p14="http://schemas.microsoft.com/office/powerpoint/2010/main" val="3867227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页脚占位符 1">
            <a:extLst>
              <a:ext uri="{FF2B5EF4-FFF2-40B4-BE49-F238E27FC236}">
                <a16:creationId xmlns:a16="http://schemas.microsoft.com/office/drawing/2014/main" id="{C7DE2C93-8A93-4B57-A4C5-8F3B1C179550}"/>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标题 1">
            <a:extLst>
              <a:ext uri="{FF2B5EF4-FFF2-40B4-BE49-F238E27FC236}">
                <a16:creationId xmlns:a16="http://schemas.microsoft.com/office/drawing/2014/main" id="{F406419D-B991-402E-9A27-8F6A6CD37099}"/>
              </a:ext>
            </a:extLst>
          </p:cNvPr>
          <p:cNvSpPr>
            <a:spLocks noGrp="1"/>
          </p:cNvSpPr>
          <p:nvPr>
            <p:ph type="title" idx="4294967295"/>
          </p:nvPr>
        </p:nvSpPr>
        <p:spPr>
          <a:xfrm>
            <a:off x="2135188" y="1052514"/>
            <a:ext cx="8001000" cy="676275"/>
          </a:xfrm>
        </p:spPr>
        <p:txBody>
          <a:bodyPr/>
          <a:lstStyle/>
          <a:p>
            <a:pPr>
              <a:defRPr/>
            </a:pPr>
            <a:r>
              <a:rPr lang="en-US" altLang="zh-CN" sz="2600" b="1" dirty="0">
                <a:latin typeface="+mn-ea"/>
                <a:ea typeface="+mn-ea"/>
              </a:rPr>
              <a:t>8.2.2 </a:t>
            </a:r>
            <a:r>
              <a:rPr lang="zh-CN" altLang="en-US" sz="2600" b="1" dirty="0">
                <a:latin typeface="+mn-ea"/>
                <a:ea typeface="+mn-ea"/>
              </a:rPr>
              <a:t>浏览器兼容性测试（图 </a:t>
            </a:r>
            <a:r>
              <a:rPr lang="en-US" altLang="zh-CN" sz="2600" b="1" dirty="0">
                <a:latin typeface="+mn-ea"/>
                <a:ea typeface="+mn-ea"/>
              </a:rPr>
              <a:t>10-10</a:t>
            </a:r>
            <a:r>
              <a:rPr lang="zh-CN" altLang="en-US" sz="2600" b="1" dirty="0">
                <a:latin typeface="+mn-ea"/>
                <a:ea typeface="+mn-ea"/>
              </a:rPr>
              <a:t>）</a:t>
            </a:r>
          </a:p>
        </p:txBody>
      </p:sp>
      <p:sp>
        <p:nvSpPr>
          <p:cNvPr id="14341" name="标题 1">
            <a:extLst>
              <a:ext uri="{FF2B5EF4-FFF2-40B4-BE49-F238E27FC236}">
                <a16:creationId xmlns:a16="http://schemas.microsoft.com/office/drawing/2014/main" id="{50F0E430-254C-4809-A21B-57487239DCF2}"/>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8.2  </a:t>
            </a:r>
            <a:r>
              <a:rPr lang="zh-CN" altLang="en-US" sz="2800" dirty="0">
                <a:solidFill>
                  <a:schemeClr val="tx2"/>
                </a:solidFill>
                <a:ea typeface="隶书" panose="02010509060101010101" pitchFamily="49" charset="-122"/>
              </a:rPr>
              <a:t>网站的测试</a:t>
            </a:r>
          </a:p>
        </p:txBody>
      </p:sp>
      <p:pic>
        <p:nvPicPr>
          <p:cNvPr id="2" name="图片 1">
            <a:extLst>
              <a:ext uri="{FF2B5EF4-FFF2-40B4-BE49-F238E27FC236}">
                <a16:creationId xmlns:a16="http://schemas.microsoft.com/office/drawing/2014/main" id="{05037504-DEB9-4DF9-AB73-B4FB14F234C4}"/>
              </a:ext>
            </a:extLst>
          </p:cNvPr>
          <p:cNvPicPr>
            <a:picLocks noChangeAspect="1"/>
          </p:cNvPicPr>
          <p:nvPr/>
        </p:nvPicPr>
        <p:blipFill>
          <a:blip r:embed="rId2"/>
          <a:stretch>
            <a:fillRect/>
          </a:stretch>
        </p:blipFill>
        <p:spPr>
          <a:xfrm>
            <a:off x="2842433" y="1844677"/>
            <a:ext cx="6146212" cy="3601966"/>
          </a:xfrm>
          <a:prstGeom prst="rect">
            <a:avLst/>
          </a:prstGeom>
        </p:spPr>
      </p:pic>
    </p:spTree>
    <p:extLst>
      <p:ext uri="{BB962C8B-B14F-4D97-AF65-F5344CB8AC3E}">
        <p14:creationId xmlns:p14="http://schemas.microsoft.com/office/powerpoint/2010/main" val="4272920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页脚占位符 1">
            <a:extLst>
              <a:ext uri="{FF2B5EF4-FFF2-40B4-BE49-F238E27FC236}">
                <a16:creationId xmlns:a16="http://schemas.microsoft.com/office/drawing/2014/main" id="{C7DE2C93-8A93-4B57-A4C5-8F3B1C179550}"/>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标题 1">
            <a:extLst>
              <a:ext uri="{FF2B5EF4-FFF2-40B4-BE49-F238E27FC236}">
                <a16:creationId xmlns:a16="http://schemas.microsoft.com/office/drawing/2014/main" id="{F406419D-B991-402E-9A27-8F6A6CD37099}"/>
              </a:ext>
            </a:extLst>
          </p:cNvPr>
          <p:cNvSpPr>
            <a:spLocks noGrp="1"/>
          </p:cNvSpPr>
          <p:nvPr>
            <p:ph type="title" idx="4294967295"/>
          </p:nvPr>
        </p:nvSpPr>
        <p:spPr>
          <a:xfrm>
            <a:off x="2135188" y="1052514"/>
            <a:ext cx="8001000" cy="676275"/>
          </a:xfrm>
        </p:spPr>
        <p:txBody>
          <a:bodyPr/>
          <a:lstStyle/>
          <a:p>
            <a:pPr>
              <a:defRPr/>
            </a:pPr>
            <a:r>
              <a:rPr lang="en-US" altLang="zh-CN" sz="2600" b="1" dirty="0">
                <a:latin typeface="+mn-ea"/>
                <a:ea typeface="+mn-ea"/>
              </a:rPr>
              <a:t>8.2.3 </a:t>
            </a:r>
            <a:r>
              <a:rPr lang="zh-CN" altLang="en-US" sz="2600" b="1" dirty="0">
                <a:latin typeface="+mn-ea"/>
                <a:ea typeface="+mn-ea"/>
              </a:rPr>
              <a:t>拼写检查</a:t>
            </a:r>
          </a:p>
        </p:txBody>
      </p:sp>
      <p:sp>
        <p:nvSpPr>
          <p:cNvPr id="14340" name="内容占位符 2">
            <a:extLst>
              <a:ext uri="{FF2B5EF4-FFF2-40B4-BE49-F238E27FC236}">
                <a16:creationId xmlns:a16="http://schemas.microsoft.com/office/drawing/2014/main" id="{1664EBDD-CC65-4B5B-8B9F-885D826A2B5D}"/>
              </a:ext>
            </a:extLst>
          </p:cNvPr>
          <p:cNvSpPr>
            <a:spLocks noGrp="1"/>
          </p:cNvSpPr>
          <p:nvPr>
            <p:ph idx="4294967295"/>
          </p:nvPr>
        </p:nvSpPr>
        <p:spPr>
          <a:xfrm>
            <a:off x="2100263" y="1844675"/>
            <a:ext cx="8001000" cy="4897438"/>
          </a:xfrm>
        </p:spPr>
        <p:txBody>
          <a:bodyPr>
            <a:normAutofit/>
          </a:bodyPr>
          <a:lstStyle/>
          <a:p>
            <a:pPr marL="0" indent="457200">
              <a:lnSpc>
                <a:spcPct val="150000"/>
              </a:lnSpc>
              <a:spcBef>
                <a:spcPct val="0"/>
              </a:spcBef>
              <a:buNone/>
            </a:pPr>
            <a:r>
              <a:rPr lang="zh-CN" altLang="en-US" sz="2000" dirty="0"/>
              <a:t>拼写检查能对主页中的英文文档进行校对。</a:t>
            </a:r>
          </a:p>
          <a:p>
            <a:pPr marL="0" indent="457200">
              <a:lnSpc>
                <a:spcPct val="150000"/>
              </a:lnSpc>
              <a:spcBef>
                <a:spcPct val="0"/>
              </a:spcBef>
              <a:buNone/>
            </a:pPr>
            <a:r>
              <a:rPr lang="zh-CN" altLang="en-US" sz="2000" dirty="0"/>
              <a:t>（</a:t>
            </a:r>
            <a:r>
              <a:rPr lang="en-US" altLang="zh-CN" sz="2000" dirty="0"/>
              <a:t>1</a:t>
            </a:r>
            <a:r>
              <a:rPr lang="zh-CN" altLang="en-US" sz="2000" dirty="0"/>
              <a:t>）在站点管理器中双击要校对的网页文件夹将其打开。</a:t>
            </a:r>
          </a:p>
          <a:p>
            <a:pPr marL="0" indent="457200">
              <a:lnSpc>
                <a:spcPct val="150000"/>
              </a:lnSpc>
              <a:spcBef>
                <a:spcPct val="0"/>
              </a:spcBef>
              <a:buNone/>
            </a:pPr>
            <a:r>
              <a:rPr lang="zh-CN" altLang="en-US" sz="2000" dirty="0"/>
              <a:t>（</a:t>
            </a:r>
            <a:r>
              <a:rPr lang="en-US" altLang="zh-CN" sz="2000" dirty="0"/>
              <a:t>2</a:t>
            </a:r>
            <a:r>
              <a:rPr lang="zh-CN" altLang="en-US" sz="2000" dirty="0"/>
              <a:t>）选择“文本</a:t>
            </a:r>
            <a:r>
              <a:rPr lang="en-US" altLang="zh-CN" sz="2000" dirty="0"/>
              <a:t>/</a:t>
            </a:r>
            <a:r>
              <a:rPr lang="zh-CN" altLang="en-US" sz="2000" dirty="0"/>
              <a:t>检查拼写”命令，即可对网页中的英文文档进行拼写校验，如图 </a:t>
            </a:r>
            <a:r>
              <a:rPr lang="en-US" altLang="zh-CN" sz="2000" dirty="0"/>
              <a:t>10-13 </a:t>
            </a:r>
            <a:r>
              <a:rPr lang="zh-CN" altLang="en-US" sz="2000" dirty="0"/>
              <a:t>所示。</a:t>
            </a:r>
          </a:p>
          <a:p>
            <a:pPr marL="0" indent="457200">
              <a:lnSpc>
                <a:spcPct val="150000"/>
              </a:lnSpc>
              <a:spcBef>
                <a:spcPct val="0"/>
              </a:spcBef>
              <a:buNone/>
            </a:pPr>
            <a:r>
              <a:rPr lang="zh-CN" altLang="en-US" sz="2000" dirty="0"/>
              <a:t>（</a:t>
            </a:r>
            <a:r>
              <a:rPr lang="en-US" altLang="zh-CN" sz="2000" dirty="0"/>
              <a:t>3</a:t>
            </a:r>
            <a:r>
              <a:rPr lang="zh-CN" altLang="en-US" sz="2000" dirty="0"/>
              <a:t>）如果有单词拼写错误，会提示“忽略”还是“更改”。</a:t>
            </a:r>
          </a:p>
          <a:p>
            <a:pPr marL="0" indent="457200">
              <a:lnSpc>
                <a:spcPct val="150000"/>
              </a:lnSpc>
              <a:spcBef>
                <a:spcPct val="0"/>
              </a:spcBef>
              <a:buNone/>
            </a:pPr>
            <a:endParaRPr lang="en-US" altLang="zh-CN" sz="1800" dirty="0"/>
          </a:p>
        </p:txBody>
      </p:sp>
      <p:sp>
        <p:nvSpPr>
          <p:cNvPr id="14341" name="标题 1">
            <a:extLst>
              <a:ext uri="{FF2B5EF4-FFF2-40B4-BE49-F238E27FC236}">
                <a16:creationId xmlns:a16="http://schemas.microsoft.com/office/drawing/2014/main" id="{50F0E430-254C-4809-A21B-57487239DCF2}"/>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8.2  </a:t>
            </a:r>
            <a:r>
              <a:rPr lang="zh-CN" altLang="en-US" sz="2800" dirty="0">
                <a:solidFill>
                  <a:schemeClr val="tx2"/>
                </a:solidFill>
                <a:ea typeface="隶书" panose="02010509060101010101" pitchFamily="49" charset="-122"/>
              </a:rPr>
              <a:t>网站的测试</a:t>
            </a:r>
          </a:p>
        </p:txBody>
      </p:sp>
      <p:pic>
        <p:nvPicPr>
          <p:cNvPr id="2" name="图片 1">
            <a:extLst>
              <a:ext uri="{FF2B5EF4-FFF2-40B4-BE49-F238E27FC236}">
                <a16:creationId xmlns:a16="http://schemas.microsoft.com/office/drawing/2014/main" id="{62BC8D8C-BAEC-420F-B0B6-FEFB1B62DB92}"/>
              </a:ext>
            </a:extLst>
          </p:cNvPr>
          <p:cNvPicPr>
            <a:picLocks noChangeAspect="1"/>
          </p:cNvPicPr>
          <p:nvPr/>
        </p:nvPicPr>
        <p:blipFill>
          <a:blip r:embed="rId2"/>
          <a:stretch>
            <a:fillRect/>
          </a:stretch>
        </p:blipFill>
        <p:spPr>
          <a:xfrm>
            <a:off x="4879425" y="4131556"/>
            <a:ext cx="2247619" cy="2726444"/>
          </a:xfrm>
          <a:prstGeom prst="rect">
            <a:avLst/>
          </a:prstGeom>
        </p:spPr>
      </p:pic>
    </p:spTree>
    <p:extLst>
      <p:ext uri="{BB962C8B-B14F-4D97-AF65-F5344CB8AC3E}">
        <p14:creationId xmlns:p14="http://schemas.microsoft.com/office/powerpoint/2010/main" val="8825458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页脚占位符 1">
            <a:extLst>
              <a:ext uri="{FF2B5EF4-FFF2-40B4-BE49-F238E27FC236}">
                <a16:creationId xmlns:a16="http://schemas.microsoft.com/office/drawing/2014/main" id="{C7DE2C93-8A93-4B57-A4C5-8F3B1C179550}"/>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标题 1">
            <a:extLst>
              <a:ext uri="{FF2B5EF4-FFF2-40B4-BE49-F238E27FC236}">
                <a16:creationId xmlns:a16="http://schemas.microsoft.com/office/drawing/2014/main" id="{F406419D-B991-402E-9A27-8F6A6CD37099}"/>
              </a:ext>
            </a:extLst>
          </p:cNvPr>
          <p:cNvSpPr>
            <a:spLocks noGrp="1"/>
          </p:cNvSpPr>
          <p:nvPr>
            <p:ph type="title" idx="4294967295"/>
          </p:nvPr>
        </p:nvSpPr>
        <p:spPr>
          <a:xfrm>
            <a:off x="2135188" y="1052514"/>
            <a:ext cx="8001000" cy="676275"/>
          </a:xfrm>
        </p:spPr>
        <p:txBody>
          <a:bodyPr/>
          <a:lstStyle/>
          <a:p>
            <a:pPr>
              <a:defRPr/>
            </a:pPr>
            <a:r>
              <a:rPr lang="en-US" altLang="zh-CN" sz="2600" b="1" dirty="0">
                <a:latin typeface="+mn-ea"/>
                <a:ea typeface="+mn-ea"/>
              </a:rPr>
              <a:t>8.3.1 </a:t>
            </a:r>
            <a:r>
              <a:rPr lang="zh-CN" altLang="en-US" sz="2600" b="1" dirty="0">
                <a:latin typeface="+mn-ea"/>
                <a:ea typeface="+mn-ea"/>
              </a:rPr>
              <a:t>搜索引擎推广策略</a:t>
            </a:r>
          </a:p>
        </p:txBody>
      </p:sp>
      <p:sp>
        <p:nvSpPr>
          <p:cNvPr id="14340" name="内容占位符 2">
            <a:extLst>
              <a:ext uri="{FF2B5EF4-FFF2-40B4-BE49-F238E27FC236}">
                <a16:creationId xmlns:a16="http://schemas.microsoft.com/office/drawing/2014/main" id="{1664EBDD-CC65-4B5B-8B9F-885D826A2B5D}"/>
              </a:ext>
            </a:extLst>
          </p:cNvPr>
          <p:cNvSpPr>
            <a:spLocks noGrp="1"/>
          </p:cNvSpPr>
          <p:nvPr>
            <p:ph idx="4294967295"/>
          </p:nvPr>
        </p:nvSpPr>
        <p:spPr>
          <a:xfrm>
            <a:off x="2100263" y="1844675"/>
            <a:ext cx="8001000" cy="4897438"/>
          </a:xfrm>
        </p:spPr>
        <p:txBody>
          <a:bodyPr>
            <a:normAutofit/>
          </a:bodyPr>
          <a:lstStyle/>
          <a:p>
            <a:pPr marL="0" indent="457200">
              <a:lnSpc>
                <a:spcPct val="150000"/>
              </a:lnSpc>
              <a:spcBef>
                <a:spcPct val="0"/>
              </a:spcBef>
              <a:buNone/>
            </a:pPr>
            <a:r>
              <a:rPr lang="zh-CN" altLang="en-US" sz="2000" dirty="0"/>
              <a:t>搜索引擎推广策略是指利用搜索引擎、分类目录等具有在线检索信息功能的网络工具进行网站推广的方法。在搜索引擎众多方法中，关键词广告、竞价排名、基于内容定位的广告等都是需要付费的，免费策略则是以网站自身搜索引擎的优化和免费登陆搜索引擎为主。</a:t>
            </a:r>
          </a:p>
          <a:p>
            <a:pPr marL="0" indent="457200">
              <a:lnSpc>
                <a:spcPct val="150000"/>
              </a:lnSpc>
              <a:spcBef>
                <a:spcPct val="0"/>
              </a:spcBef>
              <a:buNone/>
            </a:pPr>
            <a:r>
              <a:rPr lang="zh-CN" altLang="en-US" sz="2000" dirty="0"/>
              <a:t>（</a:t>
            </a:r>
            <a:r>
              <a:rPr lang="en-US" altLang="zh-CN" sz="2000" dirty="0"/>
              <a:t>1</a:t>
            </a:r>
            <a:r>
              <a:rPr lang="zh-CN" altLang="en-US" sz="2000" dirty="0"/>
              <a:t>）网站自身搜索引擎的优化</a:t>
            </a:r>
          </a:p>
          <a:p>
            <a:pPr marL="0" indent="457200">
              <a:lnSpc>
                <a:spcPct val="150000"/>
              </a:lnSpc>
              <a:spcBef>
                <a:spcPct val="0"/>
              </a:spcBef>
              <a:buNone/>
            </a:pPr>
            <a:r>
              <a:rPr lang="zh-CN" altLang="en-US" sz="2000" dirty="0"/>
              <a:t>网站自身搜索引擎的优化是指通过提高网站设计质量</a:t>
            </a:r>
            <a:r>
              <a:rPr lang="en-US" altLang="zh-CN" sz="2000" dirty="0"/>
              <a:t>,</a:t>
            </a:r>
            <a:r>
              <a:rPr lang="zh-CN" altLang="en-US" sz="2000" dirty="0"/>
              <a:t>适应搜索引擎的计算法则。利用</a:t>
            </a:r>
            <a:r>
              <a:rPr lang="en-US" altLang="zh-CN" sz="2000" dirty="0"/>
              <a:t>Google</a:t>
            </a:r>
            <a:r>
              <a:rPr lang="zh-CN" altLang="en-US" sz="2000" dirty="0"/>
              <a:t>、百度等技术型搜索引擎进行推广。</a:t>
            </a:r>
          </a:p>
          <a:p>
            <a:pPr marL="0" indent="457200">
              <a:lnSpc>
                <a:spcPct val="150000"/>
              </a:lnSpc>
              <a:spcBef>
                <a:spcPct val="0"/>
              </a:spcBef>
              <a:buNone/>
            </a:pPr>
            <a:r>
              <a:rPr lang="zh-CN" altLang="en-US" sz="2000" dirty="0"/>
              <a:t>（</a:t>
            </a:r>
            <a:r>
              <a:rPr lang="en-US" altLang="zh-CN" sz="2000" dirty="0"/>
              <a:t>2</a:t>
            </a:r>
            <a:r>
              <a:rPr lang="zh-CN" altLang="en-US" sz="2000" dirty="0"/>
              <a:t>）免费登陆搜索引擎策略</a:t>
            </a:r>
          </a:p>
          <a:p>
            <a:pPr marL="0" indent="457200">
              <a:lnSpc>
                <a:spcPct val="150000"/>
              </a:lnSpc>
              <a:spcBef>
                <a:spcPct val="0"/>
              </a:spcBef>
              <a:buNone/>
            </a:pPr>
            <a:endParaRPr lang="en-US" altLang="zh-CN" sz="1800" dirty="0"/>
          </a:p>
        </p:txBody>
      </p:sp>
      <p:sp>
        <p:nvSpPr>
          <p:cNvPr id="14341" name="标题 1">
            <a:extLst>
              <a:ext uri="{FF2B5EF4-FFF2-40B4-BE49-F238E27FC236}">
                <a16:creationId xmlns:a16="http://schemas.microsoft.com/office/drawing/2014/main" id="{50F0E430-254C-4809-A21B-57487239DCF2}"/>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8.3 </a:t>
            </a:r>
            <a:r>
              <a:rPr lang="zh-CN" altLang="en-US" sz="2800" dirty="0">
                <a:solidFill>
                  <a:schemeClr val="tx2"/>
                </a:solidFill>
                <a:ea typeface="隶书" panose="02010509060101010101" pitchFamily="49" charset="-122"/>
              </a:rPr>
              <a:t>网站宣传与推广的一般方法</a:t>
            </a:r>
          </a:p>
        </p:txBody>
      </p:sp>
    </p:spTree>
    <p:extLst>
      <p:ext uri="{BB962C8B-B14F-4D97-AF65-F5344CB8AC3E}">
        <p14:creationId xmlns:p14="http://schemas.microsoft.com/office/powerpoint/2010/main" val="1694428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页脚占位符 1">
            <a:extLst>
              <a:ext uri="{FF2B5EF4-FFF2-40B4-BE49-F238E27FC236}">
                <a16:creationId xmlns:a16="http://schemas.microsoft.com/office/drawing/2014/main" id="{C7DE2C93-8A93-4B57-A4C5-8F3B1C179550}"/>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标题 1">
            <a:extLst>
              <a:ext uri="{FF2B5EF4-FFF2-40B4-BE49-F238E27FC236}">
                <a16:creationId xmlns:a16="http://schemas.microsoft.com/office/drawing/2014/main" id="{F406419D-B991-402E-9A27-8F6A6CD37099}"/>
              </a:ext>
            </a:extLst>
          </p:cNvPr>
          <p:cNvSpPr>
            <a:spLocks noGrp="1"/>
          </p:cNvSpPr>
          <p:nvPr>
            <p:ph type="title" idx="4294967295"/>
          </p:nvPr>
        </p:nvSpPr>
        <p:spPr>
          <a:xfrm>
            <a:off x="2135188" y="1052514"/>
            <a:ext cx="8001000" cy="676275"/>
          </a:xfrm>
        </p:spPr>
        <p:txBody>
          <a:bodyPr/>
          <a:lstStyle/>
          <a:p>
            <a:pPr>
              <a:defRPr/>
            </a:pPr>
            <a:r>
              <a:rPr lang="en-US" altLang="zh-CN" sz="2600" b="1" dirty="0">
                <a:latin typeface="+mn-ea"/>
                <a:ea typeface="+mn-ea"/>
              </a:rPr>
              <a:t>8.3.2 </a:t>
            </a:r>
            <a:r>
              <a:rPr lang="zh-CN" altLang="en-US" sz="2600" b="1" dirty="0">
                <a:latin typeface="+mn-ea"/>
                <a:ea typeface="+mn-ea"/>
              </a:rPr>
              <a:t>广告策略</a:t>
            </a:r>
          </a:p>
        </p:txBody>
      </p:sp>
      <p:sp>
        <p:nvSpPr>
          <p:cNvPr id="14340" name="内容占位符 2">
            <a:extLst>
              <a:ext uri="{FF2B5EF4-FFF2-40B4-BE49-F238E27FC236}">
                <a16:creationId xmlns:a16="http://schemas.microsoft.com/office/drawing/2014/main" id="{1664EBDD-CC65-4B5B-8B9F-885D826A2B5D}"/>
              </a:ext>
            </a:extLst>
          </p:cNvPr>
          <p:cNvSpPr>
            <a:spLocks noGrp="1"/>
          </p:cNvSpPr>
          <p:nvPr>
            <p:ph idx="4294967295"/>
          </p:nvPr>
        </p:nvSpPr>
        <p:spPr>
          <a:xfrm>
            <a:off x="2100263" y="1844675"/>
            <a:ext cx="8001000" cy="4897438"/>
          </a:xfrm>
        </p:spPr>
        <p:txBody>
          <a:bodyPr>
            <a:normAutofit/>
          </a:bodyPr>
          <a:lstStyle/>
          <a:p>
            <a:pPr marL="0" indent="457200">
              <a:lnSpc>
                <a:spcPct val="150000"/>
              </a:lnSpc>
              <a:spcBef>
                <a:spcPct val="0"/>
              </a:spcBef>
              <a:buNone/>
            </a:pPr>
            <a:r>
              <a:rPr lang="zh-CN" altLang="en-US" sz="2000" dirty="0"/>
              <a:t>（</a:t>
            </a:r>
            <a:r>
              <a:rPr lang="en-US" altLang="zh-CN" sz="2000" dirty="0"/>
              <a:t>1</a:t>
            </a:r>
            <a:r>
              <a:rPr lang="zh-CN" altLang="en-US" sz="2000" dirty="0"/>
              <a:t>）网页上的广告</a:t>
            </a:r>
          </a:p>
          <a:p>
            <a:pPr marL="0" indent="457200">
              <a:lnSpc>
                <a:spcPct val="150000"/>
              </a:lnSpc>
              <a:spcBef>
                <a:spcPct val="0"/>
              </a:spcBef>
              <a:buNone/>
            </a:pPr>
            <a:r>
              <a:rPr lang="zh-CN" altLang="en-US" sz="2000" dirty="0"/>
              <a:t>主要包括横幅旗帜广告</a:t>
            </a:r>
            <a:r>
              <a:rPr lang="en-US" altLang="zh-CN" sz="2000" dirty="0"/>
              <a:t>(</a:t>
            </a:r>
            <a:r>
              <a:rPr lang="zh-CN" altLang="en-US" sz="2000" dirty="0"/>
              <a:t>即</a:t>
            </a:r>
            <a:r>
              <a:rPr lang="en-US" altLang="zh-CN" sz="2000" dirty="0"/>
              <a:t>Banner,</a:t>
            </a:r>
            <a:r>
              <a:rPr lang="zh-CN" altLang="en-US" sz="2000" dirty="0"/>
              <a:t>包括全尺寸和小尺寸两种</a:t>
            </a:r>
            <a:r>
              <a:rPr lang="en-US" altLang="zh-CN" sz="2000" dirty="0"/>
              <a:t>,</a:t>
            </a:r>
            <a:r>
              <a:rPr lang="zh-CN" altLang="en-US" sz="2000" dirty="0"/>
              <a:t>可以是静态图片或</a:t>
            </a:r>
            <a:r>
              <a:rPr lang="en-US" altLang="zh-CN" sz="2000" dirty="0"/>
              <a:t>Gif</a:t>
            </a:r>
            <a:r>
              <a:rPr lang="zh-CN" altLang="en-US" sz="2000" dirty="0"/>
              <a:t>动画或</a:t>
            </a:r>
            <a:r>
              <a:rPr lang="en-US" altLang="zh-CN" sz="2000" dirty="0"/>
              <a:t>Flash</a:t>
            </a:r>
            <a:r>
              <a:rPr lang="zh-CN" altLang="en-US" sz="2000" dirty="0"/>
              <a:t>动画</a:t>
            </a:r>
            <a:r>
              <a:rPr lang="en-US" altLang="zh-CN" sz="2000" dirty="0"/>
              <a:t>)</a:t>
            </a:r>
            <a:r>
              <a:rPr lang="zh-CN" altLang="en-US" sz="2000" dirty="0"/>
              <a:t>、标识广告</a:t>
            </a:r>
            <a:r>
              <a:rPr lang="en-US" altLang="zh-CN" sz="2000" dirty="0"/>
              <a:t>(</a:t>
            </a:r>
            <a:r>
              <a:rPr lang="zh-CN" altLang="en-US" sz="2000" dirty="0"/>
              <a:t>即</a:t>
            </a:r>
            <a:r>
              <a:rPr lang="en-US" altLang="zh-CN" sz="2000" dirty="0"/>
              <a:t>Logo,</a:t>
            </a:r>
            <a:r>
              <a:rPr lang="zh-CN" altLang="en-US" sz="2000" dirty="0"/>
              <a:t>它又分为图片和文字两类</a:t>
            </a:r>
            <a:r>
              <a:rPr lang="en-US" altLang="zh-CN" sz="2000" dirty="0"/>
              <a:t>)</a:t>
            </a:r>
            <a:r>
              <a:rPr lang="zh-CN" altLang="en-US" sz="2000" dirty="0"/>
              <a:t>、文字链接以及分类广告等几种形式。</a:t>
            </a:r>
          </a:p>
          <a:p>
            <a:pPr marL="0" indent="457200">
              <a:lnSpc>
                <a:spcPct val="150000"/>
              </a:lnSpc>
              <a:spcBef>
                <a:spcPct val="0"/>
              </a:spcBef>
              <a:buNone/>
            </a:pPr>
            <a:r>
              <a:rPr lang="zh-CN" altLang="en-US" sz="2000" dirty="0"/>
              <a:t>（</a:t>
            </a:r>
            <a:r>
              <a:rPr lang="en-US" altLang="zh-CN" sz="2000" dirty="0"/>
              <a:t>2</a:t>
            </a:r>
            <a:r>
              <a:rPr lang="zh-CN" altLang="en-US" sz="2000" dirty="0"/>
              <a:t>）商业分类广告</a:t>
            </a:r>
          </a:p>
          <a:p>
            <a:pPr marL="0" indent="457200">
              <a:lnSpc>
                <a:spcPct val="150000"/>
              </a:lnSpc>
              <a:spcBef>
                <a:spcPct val="0"/>
              </a:spcBef>
              <a:buNone/>
            </a:pPr>
            <a:r>
              <a:rPr lang="zh-CN" altLang="en-US" sz="2000" dirty="0"/>
              <a:t>分类广告是指按行业及目的等进行分类的各种广告信息</a:t>
            </a:r>
            <a:r>
              <a:rPr lang="en-US" altLang="zh-CN" sz="2000" dirty="0"/>
              <a:t>,</a:t>
            </a:r>
            <a:r>
              <a:rPr lang="zh-CN" altLang="en-US" sz="2000" dirty="0"/>
              <a:t>它具有针对性强、发布费用低、见效快、交互方式方便及站点覆盖广等优点。较常见的提供这种服务网站有阿里巴巴、慧聪网等。</a:t>
            </a:r>
          </a:p>
          <a:p>
            <a:pPr marL="0" indent="457200">
              <a:lnSpc>
                <a:spcPct val="150000"/>
              </a:lnSpc>
              <a:spcBef>
                <a:spcPct val="0"/>
              </a:spcBef>
              <a:buNone/>
            </a:pPr>
            <a:endParaRPr lang="en-US" altLang="zh-CN" sz="1800" dirty="0"/>
          </a:p>
        </p:txBody>
      </p:sp>
      <p:sp>
        <p:nvSpPr>
          <p:cNvPr id="14341" name="标题 1">
            <a:extLst>
              <a:ext uri="{FF2B5EF4-FFF2-40B4-BE49-F238E27FC236}">
                <a16:creationId xmlns:a16="http://schemas.microsoft.com/office/drawing/2014/main" id="{50F0E430-254C-4809-A21B-57487239DCF2}"/>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8.3 </a:t>
            </a:r>
            <a:r>
              <a:rPr lang="zh-CN" altLang="en-US" sz="2800" dirty="0">
                <a:solidFill>
                  <a:schemeClr val="tx2"/>
                </a:solidFill>
                <a:ea typeface="隶书" panose="02010509060101010101" pitchFamily="49" charset="-122"/>
              </a:rPr>
              <a:t>网站宣传与推广的一般方法</a:t>
            </a:r>
          </a:p>
        </p:txBody>
      </p:sp>
    </p:spTree>
    <p:extLst>
      <p:ext uri="{BB962C8B-B14F-4D97-AF65-F5344CB8AC3E}">
        <p14:creationId xmlns:p14="http://schemas.microsoft.com/office/powerpoint/2010/main" val="28451969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页脚占位符 1">
            <a:extLst>
              <a:ext uri="{FF2B5EF4-FFF2-40B4-BE49-F238E27FC236}">
                <a16:creationId xmlns:a16="http://schemas.microsoft.com/office/drawing/2014/main" id="{C7DE2C93-8A93-4B57-A4C5-8F3B1C179550}"/>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标题 1">
            <a:extLst>
              <a:ext uri="{FF2B5EF4-FFF2-40B4-BE49-F238E27FC236}">
                <a16:creationId xmlns:a16="http://schemas.microsoft.com/office/drawing/2014/main" id="{F406419D-B991-402E-9A27-8F6A6CD37099}"/>
              </a:ext>
            </a:extLst>
          </p:cNvPr>
          <p:cNvSpPr>
            <a:spLocks noGrp="1"/>
          </p:cNvSpPr>
          <p:nvPr>
            <p:ph type="title" idx="4294967295"/>
          </p:nvPr>
        </p:nvSpPr>
        <p:spPr>
          <a:xfrm>
            <a:off x="2135188" y="1052514"/>
            <a:ext cx="8001000" cy="676275"/>
          </a:xfrm>
        </p:spPr>
        <p:txBody>
          <a:bodyPr/>
          <a:lstStyle/>
          <a:p>
            <a:pPr>
              <a:defRPr/>
            </a:pPr>
            <a:r>
              <a:rPr lang="en-US" altLang="zh-CN" sz="2600" b="1" dirty="0">
                <a:latin typeface="+mn-ea"/>
                <a:ea typeface="+mn-ea"/>
              </a:rPr>
              <a:t>8.3.3 </a:t>
            </a:r>
            <a:r>
              <a:rPr lang="zh-CN" altLang="en-US" sz="2600" b="1" dirty="0">
                <a:latin typeface="+mn-ea"/>
                <a:ea typeface="+mn-ea"/>
              </a:rPr>
              <a:t>链接推广策略</a:t>
            </a:r>
          </a:p>
        </p:txBody>
      </p:sp>
      <p:sp>
        <p:nvSpPr>
          <p:cNvPr id="14340" name="内容占位符 2">
            <a:extLst>
              <a:ext uri="{FF2B5EF4-FFF2-40B4-BE49-F238E27FC236}">
                <a16:creationId xmlns:a16="http://schemas.microsoft.com/office/drawing/2014/main" id="{1664EBDD-CC65-4B5B-8B9F-885D826A2B5D}"/>
              </a:ext>
            </a:extLst>
          </p:cNvPr>
          <p:cNvSpPr>
            <a:spLocks noGrp="1"/>
          </p:cNvSpPr>
          <p:nvPr>
            <p:ph idx="4294967295"/>
          </p:nvPr>
        </p:nvSpPr>
        <p:spPr>
          <a:xfrm>
            <a:off x="2100263" y="1844675"/>
            <a:ext cx="8001000" cy="4897438"/>
          </a:xfrm>
        </p:spPr>
        <p:txBody>
          <a:bodyPr>
            <a:normAutofit/>
          </a:bodyPr>
          <a:lstStyle/>
          <a:p>
            <a:pPr marL="0" indent="457200">
              <a:lnSpc>
                <a:spcPct val="150000"/>
              </a:lnSpc>
              <a:spcBef>
                <a:spcPct val="0"/>
              </a:spcBef>
              <a:buNone/>
            </a:pPr>
            <a:r>
              <a:rPr lang="zh-CN" altLang="en-US" sz="2000" dirty="0"/>
              <a:t>（</a:t>
            </a:r>
            <a:r>
              <a:rPr lang="en-US" altLang="zh-CN" sz="2000" dirty="0"/>
              <a:t>1</a:t>
            </a:r>
            <a:r>
              <a:rPr lang="zh-CN" altLang="en-US" sz="2000" dirty="0"/>
              <a:t>）交换链接推广策略</a:t>
            </a:r>
          </a:p>
          <a:p>
            <a:pPr marL="0" indent="457200">
              <a:lnSpc>
                <a:spcPct val="150000"/>
              </a:lnSpc>
              <a:spcBef>
                <a:spcPct val="0"/>
              </a:spcBef>
              <a:buNone/>
            </a:pPr>
            <a:r>
              <a:rPr lang="zh-CN" altLang="en-US" sz="2000" dirty="0"/>
              <a:t>交换链接是具有一定相关性或互补优势的网站之间的简单合作形式，即分别在自己的网站上放置对方网站的</a:t>
            </a:r>
            <a:r>
              <a:rPr lang="en-US" altLang="zh-CN" sz="2000" dirty="0"/>
              <a:t>Logo</a:t>
            </a:r>
            <a:r>
              <a:rPr lang="zh-CN" altLang="en-US" sz="2000" dirty="0"/>
              <a:t>或者网站名称</a:t>
            </a:r>
            <a:r>
              <a:rPr lang="en-US" altLang="zh-CN" sz="2000" dirty="0"/>
              <a:t>,</a:t>
            </a:r>
            <a:r>
              <a:rPr lang="zh-CN" altLang="en-US" sz="2000" dirty="0"/>
              <a:t>并设置对方网站的超级链接，使用户可以从合作网站中发现自己的网站，达到互相推广的目的。可以是同行业网站、供应链接伙伴网站等互相合作。</a:t>
            </a:r>
          </a:p>
          <a:p>
            <a:pPr marL="0" indent="457200">
              <a:lnSpc>
                <a:spcPct val="150000"/>
              </a:lnSpc>
              <a:spcBef>
                <a:spcPct val="0"/>
              </a:spcBef>
              <a:buNone/>
            </a:pPr>
            <a:r>
              <a:rPr lang="zh-CN" altLang="en-US" sz="2000" dirty="0"/>
              <a:t>（</a:t>
            </a:r>
            <a:r>
              <a:rPr lang="en-US" altLang="zh-CN" sz="2000" dirty="0"/>
              <a:t>2</a:t>
            </a:r>
            <a:r>
              <a:rPr lang="zh-CN" altLang="en-US" sz="2000" dirty="0"/>
              <a:t>）登陆网址集合类的网站</a:t>
            </a:r>
          </a:p>
          <a:p>
            <a:pPr marL="0" indent="457200">
              <a:lnSpc>
                <a:spcPct val="150000"/>
              </a:lnSpc>
              <a:spcBef>
                <a:spcPct val="0"/>
              </a:spcBef>
              <a:buNone/>
            </a:pPr>
            <a:r>
              <a:rPr lang="zh-CN" altLang="en-US" sz="2000" dirty="0"/>
              <a:t>现在网上有很多将收集的网址进行分类</a:t>
            </a:r>
            <a:r>
              <a:rPr lang="en-US" altLang="zh-CN" sz="2000" dirty="0"/>
              <a:t>,</a:t>
            </a:r>
            <a:r>
              <a:rPr lang="zh-CN" altLang="en-US" sz="2000" dirty="0"/>
              <a:t>提供</a:t>
            </a:r>
            <a:r>
              <a:rPr lang="en-US" altLang="zh-CN" sz="2000" dirty="0"/>
              <a:t>;</a:t>
            </a:r>
            <a:r>
              <a:rPr lang="zh-CN" altLang="en-US" sz="2000" dirty="0"/>
              <a:t>网址导航服务的网站</a:t>
            </a:r>
            <a:r>
              <a:rPr lang="en-US" altLang="zh-CN" sz="2000" dirty="0"/>
              <a:t>,</a:t>
            </a:r>
            <a:r>
              <a:rPr lang="zh-CN" altLang="en-US" sz="2000" dirty="0"/>
              <a:t>其中有很多是免费登陆的</a:t>
            </a:r>
            <a:r>
              <a:rPr lang="en-US" altLang="zh-CN" sz="2000" dirty="0"/>
              <a:t>,</a:t>
            </a:r>
            <a:r>
              <a:rPr lang="zh-CN" altLang="en-US" sz="2000" dirty="0"/>
              <a:t>通过登陆导航网站</a:t>
            </a:r>
            <a:r>
              <a:rPr lang="en-US" altLang="zh-CN" sz="2000" dirty="0"/>
              <a:t>,</a:t>
            </a:r>
            <a:r>
              <a:rPr lang="zh-CN" altLang="en-US" sz="2000" dirty="0"/>
              <a:t>我们的网站就能被目标消费群有目的地搜索到</a:t>
            </a:r>
            <a:r>
              <a:rPr lang="en-US" altLang="zh-CN" sz="2000" dirty="0"/>
              <a:t>,</a:t>
            </a:r>
            <a:r>
              <a:rPr lang="zh-CN" altLang="en-US" sz="2000" dirty="0"/>
              <a:t>达到推广的目的。</a:t>
            </a:r>
          </a:p>
          <a:p>
            <a:pPr marL="0" indent="457200">
              <a:lnSpc>
                <a:spcPct val="150000"/>
              </a:lnSpc>
              <a:spcBef>
                <a:spcPct val="0"/>
              </a:spcBef>
              <a:buNone/>
            </a:pPr>
            <a:endParaRPr lang="en-US" altLang="zh-CN" sz="1800" dirty="0"/>
          </a:p>
        </p:txBody>
      </p:sp>
      <p:sp>
        <p:nvSpPr>
          <p:cNvPr id="14341" name="标题 1">
            <a:extLst>
              <a:ext uri="{FF2B5EF4-FFF2-40B4-BE49-F238E27FC236}">
                <a16:creationId xmlns:a16="http://schemas.microsoft.com/office/drawing/2014/main" id="{50F0E430-254C-4809-A21B-57487239DCF2}"/>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8.3 </a:t>
            </a:r>
            <a:r>
              <a:rPr lang="zh-CN" altLang="en-US" sz="2800" dirty="0">
                <a:solidFill>
                  <a:schemeClr val="tx2"/>
                </a:solidFill>
                <a:ea typeface="隶书" panose="02010509060101010101" pitchFamily="49" charset="-122"/>
              </a:rPr>
              <a:t>网站宣传与推广的一般方法</a:t>
            </a:r>
          </a:p>
        </p:txBody>
      </p:sp>
    </p:spTree>
    <p:extLst>
      <p:ext uri="{BB962C8B-B14F-4D97-AF65-F5344CB8AC3E}">
        <p14:creationId xmlns:p14="http://schemas.microsoft.com/office/powerpoint/2010/main" val="33968865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页脚占位符 1">
            <a:extLst>
              <a:ext uri="{FF2B5EF4-FFF2-40B4-BE49-F238E27FC236}">
                <a16:creationId xmlns:a16="http://schemas.microsoft.com/office/drawing/2014/main" id="{C7DE2C93-8A93-4B57-A4C5-8F3B1C179550}"/>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标题 1">
            <a:extLst>
              <a:ext uri="{FF2B5EF4-FFF2-40B4-BE49-F238E27FC236}">
                <a16:creationId xmlns:a16="http://schemas.microsoft.com/office/drawing/2014/main" id="{F406419D-B991-402E-9A27-8F6A6CD37099}"/>
              </a:ext>
            </a:extLst>
          </p:cNvPr>
          <p:cNvSpPr>
            <a:spLocks noGrp="1"/>
          </p:cNvSpPr>
          <p:nvPr>
            <p:ph type="title" idx="4294967295"/>
          </p:nvPr>
        </p:nvSpPr>
        <p:spPr>
          <a:xfrm>
            <a:off x="2135188" y="1052514"/>
            <a:ext cx="8001000" cy="676275"/>
          </a:xfrm>
        </p:spPr>
        <p:txBody>
          <a:bodyPr/>
          <a:lstStyle/>
          <a:p>
            <a:pPr>
              <a:defRPr/>
            </a:pPr>
            <a:r>
              <a:rPr lang="en-US" altLang="zh-CN" sz="2600" b="1" dirty="0">
                <a:latin typeface="+mn-ea"/>
                <a:ea typeface="+mn-ea"/>
              </a:rPr>
              <a:t>8.3.4 </a:t>
            </a:r>
            <a:r>
              <a:rPr lang="zh-CN" altLang="en-US" sz="2600" b="1" dirty="0">
                <a:latin typeface="+mn-ea"/>
                <a:ea typeface="+mn-ea"/>
              </a:rPr>
              <a:t>信息发布推广策略</a:t>
            </a:r>
          </a:p>
        </p:txBody>
      </p:sp>
      <p:sp>
        <p:nvSpPr>
          <p:cNvPr id="14340" name="内容占位符 2">
            <a:extLst>
              <a:ext uri="{FF2B5EF4-FFF2-40B4-BE49-F238E27FC236}">
                <a16:creationId xmlns:a16="http://schemas.microsoft.com/office/drawing/2014/main" id="{1664EBDD-CC65-4B5B-8B9F-885D826A2B5D}"/>
              </a:ext>
            </a:extLst>
          </p:cNvPr>
          <p:cNvSpPr>
            <a:spLocks noGrp="1"/>
          </p:cNvSpPr>
          <p:nvPr>
            <p:ph idx="4294967295"/>
          </p:nvPr>
        </p:nvSpPr>
        <p:spPr>
          <a:xfrm>
            <a:off x="2100263" y="1844675"/>
            <a:ext cx="8001000" cy="4897438"/>
          </a:xfrm>
        </p:spPr>
        <p:txBody>
          <a:bodyPr>
            <a:normAutofit lnSpcReduction="10000"/>
          </a:bodyPr>
          <a:lstStyle/>
          <a:p>
            <a:pPr marL="0" indent="457200">
              <a:lnSpc>
                <a:spcPct val="150000"/>
              </a:lnSpc>
              <a:spcBef>
                <a:spcPct val="0"/>
              </a:spcBef>
              <a:buNone/>
            </a:pPr>
            <a:r>
              <a:rPr lang="zh-CN" altLang="en-US" sz="2000" dirty="0"/>
              <a:t>信息发布推广策略就是将有关网站的信息发布在其他用户可能会访问的网站上。这种网站包括黄页。</a:t>
            </a:r>
            <a:r>
              <a:rPr lang="en-US" altLang="zh-CN" sz="2000" dirty="0"/>
              <a:t>BBS(</a:t>
            </a:r>
            <a:r>
              <a:rPr lang="zh-CN" altLang="en-US" sz="2000" dirty="0"/>
              <a:t>论坛</a:t>
            </a:r>
            <a:r>
              <a:rPr lang="en-US" altLang="zh-CN" sz="2000" dirty="0"/>
              <a:t>)</a:t>
            </a:r>
            <a:r>
              <a:rPr lang="zh-CN" altLang="en-US" sz="2000" dirty="0"/>
              <a:t>、供求信息平台、行业网站等。这种推广策略需要信息发布者及时更新发布的信息。</a:t>
            </a:r>
          </a:p>
          <a:p>
            <a:pPr marL="0" indent="457200">
              <a:lnSpc>
                <a:spcPct val="150000"/>
              </a:lnSpc>
              <a:spcBef>
                <a:spcPct val="0"/>
              </a:spcBef>
              <a:buNone/>
            </a:pPr>
            <a:r>
              <a:rPr lang="zh-CN" altLang="en-US" sz="2000" dirty="0"/>
              <a:t>（</a:t>
            </a:r>
            <a:r>
              <a:rPr lang="en-US" altLang="zh-CN" sz="2000" dirty="0"/>
              <a:t>1</a:t>
            </a:r>
            <a:r>
              <a:rPr lang="zh-CN" altLang="en-US" sz="2000" dirty="0"/>
              <a:t>）虚拟社区推广策略</a:t>
            </a:r>
          </a:p>
          <a:p>
            <a:pPr marL="0" indent="457200">
              <a:lnSpc>
                <a:spcPct val="150000"/>
              </a:lnSpc>
              <a:spcBef>
                <a:spcPct val="0"/>
              </a:spcBef>
              <a:buNone/>
            </a:pPr>
            <a:r>
              <a:rPr lang="zh-CN" altLang="en-US" sz="2000" dirty="0"/>
              <a:t>虚拟社区推广策略就是到聊天室、论坛等</a:t>
            </a:r>
            <a:r>
              <a:rPr lang="en-US" altLang="zh-CN" sz="2000" dirty="0"/>
              <a:t>- -</a:t>
            </a:r>
            <a:r>
              <a:rPr lang="zh-CN" altLang="en-US" sz="2000" dirty="0"/>
              <a:t>些虚拟社区中</a:t>
            </a:r>
            <a:r>
              <a:rPr lang="en-US" altLang="zh-CN" sz="2000" dirty="0"/>
              <a:t>,</a:t>
            </a:r>
            <a:r>
              <a:rPr lang="zh-CN" altLang="en-US" sz="2000" dirty="0"/>
              <a:t>加人其中</a:t>
            </a:r>
            <a:r>
              <a:rPr lang="en-US" altLang="zh-CN" sz="2000" dirty="0"/>
              <a:t>,</a:t>
            </a:r>
            <a:r>
              <a:rPr lang="zh-CN" altLang="en-US" sz="2000" dirty="0"/>
              <a:t>以</a:t>
            </a:r>
            <a:r>
              <a:rPr lang="en-US" altLang="zh-CN" sz="2000" dirty="0"/>
              <a:t>- -</a:t>
            </a:r>
            <a:r>
              <a:rPr lang="zh-CN" altLang="en-US" sz="2000" dirty="0"/>
              <a:t>个普通人的身份</a:t>
            </a:r>
            <a:r>
              <a:rPr lang="en-US" altLang="zh-CN" sz="2000" dirty="0"/>
              <a:t>,</a:t>
            </a:r>
            <a:r>
              <a:rPr lang="zh-CN" altLang="en-US" sz="2000" dirty="0"/>
              <a:t>发布一</a:t>
            </a:r>
            <a:r>
              <a:rPr lang="en-US" altLang="zh-CN" sz="2000" dirty="0"/>
              <a:t>-</a:t>
            </a:r>
            <a:r>
              <a:rPr lang="zh-CN" altLang="en-US" sz="2000" dirty="0"/>
              <a:t>些宣传性的文章</a:t>
            </a:r>
            <a:r>
              <a:rPr lang="en-US" altLang="zh-CN" sz="2000" dirty="0"/>
              <a:t>,</a:t>
            </a:r>
            <a:r>
              <a:rPr lang="zh-CN" altLang="en-US" sz="2000" dirty="0"/>
              <a:t>并附带网址</a:t>
            </a:r>
            <a:r>
              <a:rPr lang="en-US" altLang="zh-CN" sz="2000" dirty="0"/>
              <a:t>,</a:t>
            </a:r>
            <a:r>
              <a:rPr lang="zh-CN" altLang="en-US" sz="2000" dirty="0"/>
              <a:t>吸引人气。</a:t>
            </a:r>
          </a:p>
          <a:p>
            <a:pPr marL="0" indent="457200">
              <a:lnSpc>
                <a:spcPct val="150000"/>
              </a:lnSpc>
              <a:spcBef>
                <a:spcPct val="0"/>
              </a:spcBef>
              <a:buNone/>
            </a:pPr>
            <a:r>
              <a:rPr lang="zh-CN" altLang="en-US" sz="2000" dirty="0"/>
              <a:t>（</a:t>
            </a:r>
            <a:r>
              <a:rPr lang="en-US" altLang="zh-CN" sz="2000" dirty="0"/>
              <a:t>2</a:t>
            </a:r>
            <a:r>
              <a:rPr lang="zh-CN" altLang="en-US" sz="2000" dirty="0"/>
              <a:t>）电子商务平台发布供求信息</a:t>
            </a:r>
          </a:p>
          <a:p>
            <a:pPr marL="0" indent="457200">
              <a:lnSpc>
                <a:spcPct val="150000"/>
              </a:lnSpc>
              <a:spcBef>
                <a:spcPct val="0"/>
              </a:spcBef>
              <a:buNone/>
            </a:pPr>
            <a:r>
              <a:rPr lang="zh-CN" altLang="en-US" sz="2000" dirty="0"/>
              <a:t>    可以在阿里巴巴、淘宝、易趣等电子商务平台上展示产品图片，阐述产品功能，留下网址，吸引消费者点击。由于这些电子商务平台流量大</a:t>
            </a:r>
            <a:r>
              <a:rPr lang="en-US" altLang="zh-CN" sz="2000" dirty="0"/>
              <a:t>,</a:t>
            </a:r>
            <a:r>
              <a:rPr lang="zh-CN" altLang="en-US" sz="2000" dirty="0"/>
              <a:t>因此这种方法是推广网站的一个很好途径。</a:t>
            </a:r>
          </a:p>
          <a:p>
            <a:pPr marL="0" indent="457200">
              <a:lnSpc>
                <a:spcPct val="150000"/>
              </a:lnSpc>
              <a:spcBef>
                <a:spcPct val="0"/>
              </a:spcBef>
              <a:buNone/>
            </a:pPr>
            <a:endParaRPr lang="en-US" altLang="zh-CN" sz="1800" dirty="0"/>
          </a:p>
        </p:txBody>
      </p:sp>
      <p:sp>
        <p:nvSpPr>
          <p:cNvPr id="14341" name="标题 1">
            <a:extLst>
              <a:ext uri="{FF2B5EF4-FFF2-40B4-BE49-F238E27FC236}">
                <a16:creationId xmlns:a16="http://schemas.microsoft.com/office/drawing/2014/main" id="{50F0E430-254C-4809-A21B-57487239DCF2}"/>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8.3 </a:t>
            </a:r>
            <a:r>
              <a:rPr lang="zh-CN" altLang="en-US" sz="2800" dirty="0">
                <a:solidFill>
                  <a:schemeClr val="tx2"/>
                </a:solidFill>
                <a:ea typeface="隶书" panose="02010509060101010101" pitchFamily="49" charset="-122"/>
              </a:rPr>
              <a:t>网站宣传与推广的一般方法</a:t>
            </a:r>
          </a:p>
        </p:txBody>
      </p:sp>
    </p:spTree>
    <p:extLst>
      <p:ext uri="{BB962C8B-B14F-4D97-AF65-F5344CB8AC3E}">
        <p14:creationId xmlns:p14="http://schemas.microsoft.com/office/powerpoint/2010/main" val="11640637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页脚占位符 1">
            <a:extLst>
              <a:ext uri="{FF2B5EF4-FFF2-40B4-BE49-F238E27FC236}">
                <a16:creationId xmlns:a16="http://schemas.microsoft.com/office/drawing/2014/main" id="{C7DE2C93-8A93-4B57-A4C5-8F3B1C179550}"/>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标题 1">
            <a:extLst>
              <a:ext uri="{FF2B5EF4-FFF2-40B4-BE49-F238E27FC236}">
                <a16:creationId xmlns:a16="http://schemas.microsoft.com/office/drawing/2014/main" id="{F406419D-B991-402E-9A27-8F6A6CD37099}"/>
              </a:ext>
            </a:extLst>
          </p:cNvPr>
          <p:cNvSpPr>
            <a:spLocks noGrp="1"/>
          </p:cNvSpPr>
          <p:nvPr>
            <p:ph type="title" idx="4294967295"/>
          </p:nvPr>
        </p:nvSpPr>
        <p:spPr>
          <a:xfrm>
            <a:off x="2135188" y="1052514"/>
            <a:ext cx="8001000" cy="676275"/>
          </a:xfrm>
        </p:spPr>
        <p:txBody>
          <a:bodyPr/>
          <a:lstStyle/>
          <a:p>
            <a:pPr>
              <a:defRPr/>
            </a:pPr>
            <a:r>
              <a:rPr lang="en-US" altLang="zh-CN" sz="2600" b="1" dirty="0">
                <a:latin typeface="+mn-ea"/>
                <a:ea typeface="+mn-ea"/>
              </a:rPr>
              <a:t>8.3.5 </a:t>
            </a:r>
            <a:r>
              <a:rPr lang="zh-CN" altLang="en-US" sz="2600" b="1" dirty="0">
                <a:latin typeface="+mn-ea"/>
                <a:ea typeface="+mn-ea"/>
              </a:rPr>
              <a:t>利用行业会议、展会推广</a:t>
            </a:r>
          </a:p>
        </p:txBody>
      </p:sp>
      <p:sp>
        <p:nvSpPr>
          <p:cNvPr id="14340" name="内容占位符 2">
            <a:extLst>
              <a:ext uri="{FF2B5EF4-FFF2-40B4-BE49-F238E27FC236}">
                <a16:creationId xmlns:a16="http://schemas.microsoft.com/office/drawing/2014/main" id="{1664EBDD-CC65-4B5B-8B9F-885D826A2B5D}"/>
              </a:ext>
            </a:extLst>
          </p:cNvPr>
          <p:cNvSpPr>
            <a:spLocks noGrp="1"/>
          </p:cNvSpPr>
          <p:nvPr>
            <p:ph idx="4294967295"/>
          </p:nvPr>
        </p:nvSpPr>
        <p:spPr>
          <a:xfrm>
            <a:off x="2100263" y="1844675"/>
            <a:ext cx="8001000" cy="4897438"/>
          </a:xfrm>
        </p:spPr>
        <p:txBody>
          <a:bodyPr>
            <a:normAutofit/>
          </a:bodyPr>
          <a:lstStyle/>
          <a:p>
            <a:pPr marL="0" indent="457200">
              <a:lnSpc>
                <a:spcPct val="150000"/>
              </a:lnSpc>
              <a:spcBef>
                <a:spcPct val="0"/>
              </a:spcBef>
              <a:buNone/>
            </a:pPr>
            <a:r>
              <a:rPr lang="zh-CN" altLang="en-US" sz="2000" dirty="0"/>
              <a:t>每年各行业之间都会召开一些行业峰会或产品展示会之类的同行业之间互相交流、推广产品的会议</a:t>
            </a:r>
            <a:r>
              <a:rPr lang="en-US" altLang="zh-CN" sz="2000" dirty="0"/>
              <a:t>,</a:t>
            </a:r>
            <a:r>
              <a:rPr lang="zh-CN" altLang="en-US" sz="2000" dirty="0"/>
              <a:t>这些会议正好给我们推广网站提供了一个展示自我的平台。可以通过主办、协办或参加这些会议，并在会议或展会上对会议的来宾宣传网站的概况、服务，来达到提高网站知名度的目的。</a:t>
            </a:r>
            <a:endParaRPr lang="en-US" altLang="zh-CN" sz="1800" dirty="0"/>
          </a:p>
        </p:txBody>
      </p:sp>
      <p:sp>
        <p:nvSpPr>
          <p:cNvPr id="14341" name="标题 1">
            <a:extLst>
              <a:ext uri="{FF2B5EF4-FFF2-40B4-BE49-F238E27FC236}">
                <a16:creationId xmlns:a16="http://schemas.microsoft.com/office/drawing/2014/main" id="{50F0E430-254C-4809-A21B-57487239DCF2}"/>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8.3 </a:t>
            </a:r>
            <a:r>
              <a:rPr lang="zh-CN" altLang="en-US" sz="2800" dirty="0">
                <a:solidFill>
                  <a:schemeClr val="tx2"/>
                </a:solidFill>
                <a:ea typeface="隶书" panose="02010509060101010101" pitchFamily="49" charset="-122"/>
              </a:rPr>
              <a:t>网站宣传与推广的一般方法</a:t>
            </a:r>
          </a:p>
        </p:txBody>
      </p:sp>
    </p:spTree>
    <p:extLst>
      <p:ext uri="{BB962C8B-B14F-4D97-AF65-F5344CB8AC3E}">
        <p14:creationId xmlns:p14="http://schemas.microsoft.com/office/powerpoint/2010/main" val="1754066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页脚占位符 1">
            <a:extLst>
              <a:ext uri="{FF2B5EF4-FFF2-40B4-BE49-F238E27FC236}">
                <a16:creationId xmlns:a16="http://schemas.microsoft.com/office/drawing/2014/main" id="{C7DE2C93-8A93-4B57-A4C5-8F3B1C179550}"/>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标题 1">
            <a:extLst>
              <a:ext uri="{FF2B5EF4-FFF2-40B4-BE49-F238E27FC236}">
                <a16:creationId xmlns:a16="http://schemas.microsoft.com/office/drawing/2014/main" id="{F406419D-B991-402E-9A27-8F6A6CD37099}"/>
              </a:ext>
            </a:extLst>
          </p:cNvPr>
          <p:cNvSpPr>
            <a:spLocks noGrp="1"/>
          </p:cNvSpPr>
          <p:nvPr>
            <p:ph type="title" idx="4294967295"/>
          </p:nvPr>
        </p:nvSpPr>
        <p:spPr>
          <a:xfrm>
            <a:off x="2135188" y="1052514"/>
            <a:ext cx="8001000" cy="676275"/>
          </a:xfrm>
        </p:spPr>
        <p:txBody>
          <a:bodyPr/>
          <a:lstStyle/>
          <a:p>
            <a:pPr>
              <a:defRPr/>
            </a:pPr>
            <a:r>
              <a:rPr lang="en-US" altLang="zh-CN" sz="2600" b="1" dirty="0">
                <a:latin typeface="+mn-ea"/>
                <a:ea typeface="+mn-ea"/>
              </a:rPr>
              <a:t>8.3.6 </a:t>
            </a:r>
            <a:r>
              <a:rPr lang="zh-CN" altLang="en-US" sz="2600" b="1" dirty="0">
                <a:latin typeface="+mn-ea"/>
                <a:ea typeface="+mn-ea"/>
              </a:rPr>
              <a:t>利用即时通讯工具来推广</a:t>
            </a:r>
          </a:p>
        </p:txBody>
      </p:sp>
      <p:sp>
        <p:nvSpPr>
          <p:cNvPr id="14340" name="内容占位符 2">
            <a:extLst>
              <a:ext uri="{FF2B5EF4-FFF2-40B4-BE49-F238E27FC236}">
                <a16:creationId xmlns:a16="http://schemas.microsoft.com/office/drawing/2014/main" id="{1664EBDD-CC65-4B5B-8B9F-885D826A2B5D}"/>
              </a:ext>
            </a:extLst>
          </p:cNvPr>
          <p:cNvSpPr>
            <a:spLocks noGrp="1"/>
          </p:cNvSpPr>
          <p:nvPr>
            <p:ph idx="4294967295"/>
          </p:nvPr>
        </p:nvSpPr>
        <p:spPr>
          <a:xfrm>
            <a:off x="2100263" y="1844675"/>
            <a:ext cx="8001000" cy="4897438"/>
          </a:xfrm>
        </p:spPr>
        <p:txBody>
          <a:bodyPr>
            <a:normAutofit/>
          </a:bodyPr>
          <a:lstStyle/>
          <a:p>
            <a:pPr marL="0" indent="457200">
              <a:lnSpc>
                <a:spcPct val="150000"/>
              </a:lnSpc>
              <a:spcBef>
                <a:spcPct val="0"/>
              </a:spcBef>
              <a:buNone/>
            </a:pPr>
            <a:r>
              <a:rPr lang="zh-CN" altLang="en-US" sz="2000" dirty="0"/>
              <a:t>利用</a:t>
            </a:r>
            <a:r>
              <a:rPr lang="en-US" altLang="zh-CN" sz="2000" dirty="0"/>
              <a:t>QQ</a:t>
            </a:r>
            <a:r>
              <a:rPr lang="zh-CN" altLang="en-US" sz="2000" dirty="0"/>
              <a:t>、微信等即时通讯工具来宣传网站，因为像</a:t>
            </a:r>
            <a:r>
              <a:rPr lang="en-US" altLang="zh-CN" sz="2000" dirty="0"/>
              <a:t>QQ</a:t>
            </a:r>
            <a:r>
              <a:rPr lang="zh-CN" altLang="en-US" sz="2000" dirty="0"/>
              <a:t>类的聊天工具宣传的手法最直接也最快速。</a:t>
            </a:r>
            <a:r>
              <a:rPr lang="en-US" altLang="zh-CN" sz="2000" dirty="0"/>
              <a:t>QQ</a:t>
            </a:r>
            <a:r>
              <a:rPr lang="zh-CN" altLang="en-US" sz="2000" dirty="0"/>
              <a:t>式的聊天工具有聊天群</a:t>
            </a:r>
            <a:r>
              <a:rPr lang="en-US" altLang="zh-CN" sz="2000" dirty="0"/>
              <a:t>,</a:t>
            </a:r>
            <a:r>
              <a:rPr lang="zh-CN" altLang="en-US" sz="2000" dirty="0"/>
              <a:t>只要你加人群，广告信息就可以及时发布，但是这种方式带有盲目性，针对性不强。</a:t>
            </a:r>
            <a:endParaRPr lang="en-US" altLang="zh-CN" sz="1800" dirty="0"/>
          </a:p>
        </p:txBody>
      </p:sp>
      <p:sp>
        <p:nvSpPr>
          <p:cNvPr id="14341" name="标题 1">
            <a:extLst>
              <a:ext uri="{FF2B5EF4-FFF2-40B4-BE49-F238E27FC236}">
                <a16:creationId xmlns:a16="http://schemas.microsoft.com/office/drawing/2014/main" id="{50F0E430-254C-4809-A21B-57487239DCF2}"/>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8.3 </a:t>
            </a:r>
            <a:r>
              <a:rPr lang="zh-CN" altLang="en-US" sz="2800" dirty="0">
                <a:solidFill>
                  <a:schemeClr val="tx2"/>
                </a:solidFill>
                <a:ea typeface="隶书" panose="02010509060101010101" pitchFamily="49" charset="-122"/>
              </a:rPr>
              <a:t>网站宣传与推广的一般方法</a:t>
            </a:r>
          </a:p>
        </p:txBody>
      </p:sp>
    </p:spTree>
    <p:extLst>
      <p:ext uri="{BB962C8B-B14F-4D97-AF65-F5344CB8AC3E}">
        <p14:creationId xmlns:p14="http://schemas.microsoft.com/office/powerpoint/2010/main" val="9480995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页脚占位符 1">
            <a:extLst>
              <a:ext uri="{FF2B5EF4-FFF2-40B4-BE49-F238E27FC236}">
                <a16:creationId xmlns:a16="http://schemas.microsoft.com/office/drawing/2014/main" id="{2CC0BCAB-C1F1-4A6E-A21E-0878A0572424}"/>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4099" name="标题 1">
            <a:extLst>
              <a:ext uri="{FF2B5EF4-FFF2-40B4-BE49-F238E27FC236}">
                <a16:creationId xmlns:a16="http://schemas.microsoft.com/office/drawing/2014/main" id="{F77531E9-8B09-4FA5-A8FC-DF06E57939CF}"/>
              </a:ext>
            </a:extLst>
          </p:cNvPr>
          <p:cNvSpPr>
            <a:spLocks noGrp="1"/>
          </p:cNvSpPr>
          <p:nvPr>
            <p:ph type="title" idx="4294967295"/>
          </p:nvPr>
        </p:nvSpPr>
        <p:spPr/>
        <p:txBody>
          <a:bodyPr/>
          <a:lstStyle/>
          <a:p>
            <a:pPr eaLnBrk="1" hangingPunct="1"/>
            <a:r>
              <a:rPr lang="zh-CN" altLang="en-US" dirty="0"/>
              <a:t>第</a:t>
            </a:r>
            <a:r>
              <a:rPr lang="en-US" altLang="zh-CN" dirty="0"/>
              <a:t>8</a:t>
            </a:r>
            <a:r>
              <a:rPr lang="zh-CN" altLang="en-US" dirty="0"/>
              <a:t>章</a:t>
            </a:r>
            <a:endParaRPr lang="zh-CN" altLang="zh-CN" dirty="0"/>
          </a:p>
        </p:txBody>
      </p:sp>
      <p:sp>
        <p:nvSpPr>
          <p:cNvPr id="4100" name="内容占位符 2">
            <a:extLst>
              <a:ext uri="{FF2B5EF4-FFF2-40B4-BE49-F238E27FC236}">
                <a16:creationId xmlns:a16="http://schemas.microsoft.com/office/drawing/2014/main" id="{15333976-06E9-436E-A32F-37E60AC137AC}"/>
              </a:ext>
            </a:extLst>
          </p:cNvPr>
          <p:cNvSpPr>
            <a:spLocks noGrp="1"/>
          </p:cNvSpPr>
          <p:nvPr>
            <p:ph idx="4294967295"/>
          </p:nvPr>
        </p:nvSpPr>
        <p:spPr>
          <a:xfrm>
            <a:off x="2063750" y="1268414"/>
            <a:ext cx="8135938" cy="4897437"/>
          </a:xfrm>
        </p:spPr>
        <p:txBody>
          <a:bodyPr/>
          <a:lstStyle/>
          <a:p>
            <a:pPr marL="0" indent="457200">
              <a:lnSpc>
                <a:spcPct val="150000"/>
              </a:lnSpc>
              <a:buNone/>
            </a:pPr>
            <a:r>
              <a:rPr lang="zh-CN" altLang="zh-CN" sz="2600"/>
              <a:t>网站建设完毕，只有将其上传到</a:t>
            </a:r>
            <a:r>
              <a:rPr lang="en-US" altLang="zh-CN" sz="2600"/>
              <a:t>Internet</a:t>
            </a:r>
            <a:r>
              <a:rPr lang="zh-CN" altLang="zh-CN" sz="2600"/>
              <a:t>的服务器上，才能被用户访问。在把网站上传之前，首先要在本地计算机上进行测试，测试内容包括页面内容的正确性、网站链接正确性、浏览器兼容性等。完成测试后，需要通过</a:t>
            </a:r>
            <a:r>
              <a:rPr lang="en-US" altLang="zh-CN" sz="2600"/>
              <a:t>ISP</a:t>
            </a:r>
            <a:r>
              <a:rPr lang="zh-CN" altLang="zh-CN" sz="2600"/>
              <a:t>注册域名和空间，这样才能在网上安家。网站上传之后，要进行宣传和推广，让更多的用户浏览网站。另外还要对网站进行后期维护，以保证其正常运行。</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页脚占位符 1">
            <a:extLst>
              <a:ext uri="{FF2B5EF4-FFF2-40B4-BE49-F238E27FC236}">
                <a16:creationId xmlns:a16="http://schemas.microsoft.com/office/drawing/2014/main" id="{7D1130B1-2546-4CC4-B083-B21DA654FA21}"/>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45059" name="标题 1">
            <a:extLst>
              <a:ext uri="{FF2B5EF4-FFF2-40B4-BE49-F238E27FC236}">
                <a16:creationId xmlns:a16="http://schemas.microsoft.com/office/drawing/2014/main" id="{D98B2D3B-6BBF-4697-830D-B1737B574CA8}"/>
              </a:ext>
            </a:extLst>
          </p:cNvPr>
          <p:cNvSpPr>
            <a:spLocks noGrp="1"/>
          </p:cNvSpPr>
          <p:nvPr>
            <p:ph type="title" idx="4294967295"/>
          </p:nvPr>
        </p:nvSpPr>
        <p:spPr/>
        <p:txBody>
          <a:bodyPr/>
          <a:lstStyle/>
          <a:p>
            <a:r>
              <a:rPr lang="en-US" altLang="zh-CN" dirty="0"/>
              <a:t>8.4 </a:t>
            </a:r>
            <a:r>
              <a:rPr lang="zh-CN" altLang="en-US" dirty="0"/>
              <a:t>网站的维护与更新</a:t>
            </a:r>
          </a:p>
        </p:txBody>
      </p:sp>
      <p:sp>
        <p:nvSpPr>
          <p:cNvPr id="45060" name="内容占位符 2">
            <a:extLst>
              <a:ext uri="{FF2B5EF4-FFF2-40B4-BE49-F238E27FC236}">
                <a16:creationId xmlns:a16="http://schemas.microsoft.com/office/drawing/2014/main" id="{1B705A43-259A-4128-B094-F97F76553766}"/>
              </a:ext>
            </a:extLst>
          </p:cNvPr>
          <p:cNvSpPr>
            <a:spLocks noGrp="1"/>
          </p:cNvSpPr>
          <p:nvPr>
            <p:ph idx="4294967295"/>
          </p:nvPr>
        </p:nvSpPr>
        <p:spPr>
          <a:xfrm>
            <a:off x="2133600" y="1960563"/>
            <a:ext cx="8243888" cy="4897437"/>
          </a:xfrm>
        </p:spPr>
        <p:txBody>
          <a:bodyPr/>
          <a:lstStyle/>
          <a:p>
            <a:pPr marL="0" indent="457200">
              <a:buNone/>
            </a:pPr>
            <a:r>
              <a:rPr lang="zh-CN" altLang="en-US" sz="2600" dirty="0"/>
              <a:t> 网站维护是指网络营销体系中一切与网站后期运作有关的维护工作。</a:t>
            </a:r>
            <a:endParaRPr lang="en-US" altLang="zh-CN" sz="2600" dirty="0"/>
          </a:p>
          <a:p>
            <a:pPr marL="0" indent="457200">
              <a:buNone/>
            </a:pPr>
            <a:r>
              <a:rPr lang="zh-CN" altLang="en-US" sz="2600" dirty="0"/>
              <a:t> 网站维护是一项专业性较强的工作，其维护的内容也非常之多，有功能改进、页面修改、安全管理、网站推广等，需要懂得相关知识的专业人士来完成。</a:t>
            </a:r>
            <a:endParaRPr lang="en-US" altLang="zh-CN" sz="2600" b="1" dirty="0">
              <a:sym typeface="Wingdings" panose="05000000000000000000" pitchFamily="2" charset="2"/>
            </a:endParaRPr>
          </a:p>
          <a:p>
            <a:pPr marL="0" indent="457200">
              <a:buNone/>
            </a:pPr>
            <a:r>
              <a:rPr lang="zh-CN" altLang="en-US" sz="2600" b="1" dirty="0">
                <a:sym typeface="Wingdings" panose="05000000000000000000" pitchFamily="2" charset="2"/>
              </a:rPr>
              <a:t> </a:t>
            </a:r>
            <a:r>
              <a:rPr lang="zh-CN" altLang="en-US" sz="2600" dirty="0">
                <a:sym typeface="Wingdings" panose="05000000000000000000" pitchFamily="2" charset="2"/>
              </a:rPr>
              <a:t>网站维护的目的是为了让用户的网站能够长期稳定地运行在 </a:t>
            </a:r>
            <a:r>
              <a:rPr lang="en-US" altLang="zh-CN" sz="2600" dirty="0">
                <a:sym typeface="Wingdings" panose="05000000000000000000" pitchFamily="2" charset="2"/>
              </a:rPr>
              <a:t>Internet </a:t>
            </a:r>
            <a:r>
              <a:rPr lang="zh-CN" altLang="en-US" sz="2600" dirty="0">
                <a:sym typeface="Wingdings" panose="05000000000000000000" pitchFamily="2" charset="2"/>
              </a:rPr>
              <a:t>上，及时地调整和更新网站内容，在瞬息万变的信息社会中抓住更多的网络商机。</a:t>
            </a:r>
            <a:endParaRPr lang="en-US" altLang="zh-CN" sz="2600" dirty="0">
              <a:sym typeface="Wingdings" panose="05000000000000000000" pitchFamily="2" charset="2"/>
            </a:endParaRPr>
          </a:p>
          <a:p>
            <a:pPr marL="0" indent="457200">
              <a:buNone/>
            </a:pPr>
            <a:r>
              <a:rPr lang="en-US" altLang="zh-CN" sz="2600" dirty="0">
                <a:sym typeface="Wingdings" panose="05000000000000000000" pitchFamily="2" charset="2"/>
              </a:rPr>
              <a:t> </a:t>
            </a:r>
            <a:r>
              <a:rPr lang="zh-CN" altLang="en-US" sz="2600" dirty="0">
                <a:sym typeface="Wingdings" panose="05000000000000000000" pitchFamily="2" charset="2"/>
              </a:rPr>
              <a:t>本节学习任务</a:t>
            </a:r>
          </a:p>
          <a:p>
            <a:pPr marL="0" indent="457200">
              <a:buNone/>
            </a:pPr>
            <a:r>
              <a:rPr lang="zh-CN" altLang="en-US" sz="2600" dirty="0">
                <a:sym typeface="Wingdings" panose="05000000000000000000" pitchFamily="2" charset="2"/>
              </a:rPr>
              <a:t>掌握网站的维护更新方法。</a:t>
            </a:r>
          </a:p>
          <a:p>
            <a:pPr marL="0" indent="457200">
              <a:buNone/>
            </a:pPr>
            <a:endParaRPr lang="en-US" altLang="zh-CN" sz="26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页脚占位符 1">
            <a:extLst>
              <a:ext uri="{FF2B5EF4-FFF2-40B4-BE49-F238E27FC236}">
                <a16:creationId xmlns:a16="http://schemas.microsoft.com/office/drawing/2014/main" id="{0775D26E-6C02-499F-9C69-B051CFFC7DA9}"/>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39939" name="标题 1">
            <a:extLst>
              <a:ext uri="{FF2B5EF4-FFF2-40B4-BE49-F238E27FC236}">
                <a16:creationId xmlns:a16="http://schemas.microsoft.com/office/drawing/2014/main" id="{ABEAA236-6F6A-440E-836B-22B72AE1C700}"/>
              </a:ext>
            </a:extLst>
          </p:cNvPr>
          <p:cNvSpPr>
            <a:spLocks noGrp="1"/>
          </p:cNvSpPr>
          <p:nvPr>
            <p:ph type="title" idx="4294967295"/>
          </p:nvPr>
        </p:nvSpPr>
        <p:spPr>
          <a:xfrm>
            <a:off x="2055813" y="981076"/>
            <a:ext cx="8001000" cy="676275"/>
          </a:xfrm>
        </p:spPr>
        <p:txBody>
          <a:bodyPr/>
          <a:lstStyle/>
          <a:p>
            <a:pPr>
              <a:defRPr/>
            </a:pPr>
            <a:r>
              <a:rPr lang="en-US" altLang="zh-CN" sz="2600" b="1" dirty="0">
                <a:latin typeface="+mn-ea"/>
                <a:ea typeface="+mn-ea"/>
              </a:rPr>
              <a:t>8.4.1 </a:t>
            </a:r>
            <a:r>
              <a:rPr lang="zh-CN" altLang="en-US" sz="2600" b="1" dirty="0">
                <a:latin typeface="+mn-ea"/>
                <a:ea typeface="+mn-ea"/>
              </a:rPr>
              <a:t>网站维护的项目</a:t>
            </a:r>
          </a:p>
        </p:txBody>
      </p:sp>
      <p:sp>
        <p:nvSpPr>
          <p:cNvPr id="46084" name="内容占位符 2">
            <a:extLst>
              <a:ext uri="{FF2B5EF4-FFF2-40B4-BE49-F238E27FC236}">
                <a16:creationId xmlns:a16="http://schemas.microsoft.com/office/drawing/2014/main" id="{85F2C895-E6F8-4081-91A4-F81A0A3D75B6}"/>
              </a:ext>
            </a:extLst>
          </p:cNvPr>
          <p:cNvSpPr>
            <a:spLocks noGrp="1"/>
          </p:cNvSpPr>
          <p:nvPr>
            <p:ph idx="4294967295"/>
          </p:nvPr>
        </p:nvSpPr>
        <p:spPr>
          <a:xfrm>
            <a:off x="1992314" y="1946275"/>
            <a:ext cx="7920037" cy="4897438"/>
          </a:xfrm>
        </p:spPr>
        <p:txBody>
          <a:bodyPr/>
          <a:lstStyle/>
          <a:p>
            <a:pPr marL="0" indent="457200">
              <a:lnSpc>
                <a:spcPct val="150000"/>
              </a:lnSpc>
              <a:buNone/>
            </a:pPr>
            <a:r>
              <a:rPr lang="zh-CN" altLang="en-US" sz="2600" dirty="0"/>
              <a:t>网站的软硬件维护包括服务器、操作系统和 </a:t>
            </a:r>
            <a:r>
              <a:rPr lang="en-US" altLang="zh-CN" sz="2600" dirty="0"/>
              <a:t>Internet </a:t>
            </a:r>
            <a:r>
              <a:rPr lang="zh-CN" altLang="en-US" sz="2600" dirty="0"/>
              <a:t>联接线路等，以确保网站的 </a:t>
            </a:r>
            <a:r>
              <a:rPr lang="en-US" altLang="zh-CN" sz="2600" dirty="0"/>
              <a:t>24 </a:t>
            </a:r>
            <a:r>
              <a:rPr lang="zh-CN" altLang="en-US" sz="2600" dirty="0"/>
              <a:t>小时不间断正常运行。网站内容的更新一个好的网站需要定期或不定期地更新内容，才能不断地吸引更多的浏览者，增加访问量。</a:t>
            </a:r>
            <a:endParaRPr lang="en-US" altLang="zh-CN" sz="2600" dirty="0"/>
          </a:p>
        </p:txBody>
      </p:sp>
      <p:sp>
        <p:nvSpPr>
          <p:cNvPr id="46085" name="标题 1">
            <a:extLst>
              <a:ext uri="{FF2B5EF4-FFF2-40B4-BE49-F238E27FC236}">
                <a16:creationId xmlns:a16="http://schemas.microsoft.com/office/drawing/2014/main" id="{5FDB57BE-12CD-4016-B072-1C91A939596B}"/>
              </a:ext>
            </a:extLst>
          </p:cNvPr>
          <p:cNvSpPr txBox="1">
            <a:spLocks/>
          </p:cNvSpPr>
          <p:nvPr/>
        </p:nvSpPr>
        <p:spPr bwMode="auto">
          <a:xfrm>
            <a:off x="2127250" y="333376"/>
            <a:ext cx="8001000"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3800" dirty="0">
                <a:solidFill>
                  <a:schemeClr val="tx2"/>
                </a:solidFill>
                <a:ea typeface="隶书" panose="02010509060101010101" pitchFamily="49" charset="-122"/>
              </a:rPr>
              <a:t>8.4 </a:t>
            </a:r>
            <a:r>
              <a:rPr lang="zh-CN" altLang="en-US" sz="3800" dirty="0">
                <a:solidFill>
                  <a:schemeClr val="tx2"/>
                </a:solidFill>
                <a:ea typeface="隶书" panose="02010509060101010101" pitchFamily="49" charset="-122"/>
              </a:rPr>
              <a:t>网站的维护与更新</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页脚占位符 1">
            <a:extLst>
              <a:ext uri="{FF2B5EF4-FFF2-40B4-BE49-F238E27FC236}">
                <a16:creationId xmlns:a16="http://schemas.microsoft.com/office/drawing/2014/main" id="{0775D26E-6C02-499F-9C69-B051CFFC7DA9}"/>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39939" name="标题 1">
            <a:extLst>
              <a:ext uri="{FF2B5EF4-FFF2-40B4-BE49-F238E27FC236}">
                <a16:creationId xmlns:a16="http://schemas.microsoft.com/office/drawing/2014/main" id="{ABEAA236-6F6A-440E-836B-22B72AE1C700}"/>
              </a:ext>
            </a:extLst>
          </p:cNvPr>
          <p:cNvSpPr>
            <a:spLocks noGrp="1"/>
          </p:cNvSpPr>
          <p:nvPr>
            <p:ph type="title" idx="4294967295"/>
          </p:nvPr>
        </p:nvSpPr>
        <p:spPr>
          <a:xfrm>
            <a:off x="2055813" y="981076"/>
            <a:ext cx="8001000" cy="676275"/>
          </a:xfrm>
        </p:spPr>
        <p:txBody>
          <a:bodyPr/>
          <a:lstStyle/>
          <a:p>
            <a:pPr>
              <a:defRPr/>
            </a:pPr>
            <a:r>
              <a:rPr lang="en-US" altLang="zh-CN" sz="2600" b="1" dirty="0">
                <a:latin typeface="+mn-ea"/>
                <a:ea typeface="+mn-ea"/>
              </a:rPr>
              <a:t>8.4.2 </a:t>
            </a:r>
            <a:r>
              <a:rPr lang="zh-CN" altLang="en-US" sz="2600" b="1" dirty="0">
                <a:latin typeface="+mn-ea"/>
                <a:ea typeface="+mn-ea"/>
              </a:rPr>
              <a:t>网站的软硬件维护</a:t>
            </a:r>
          </a:p>
        </p:txBody>
      </p:sp>
      <p:sp>
        <p:nvSpPr>
          <p:cNvPr id="46084" name="内容占位符 2">
            <a:extLst>
              <a:ext uri="{FF2B5EF4-FFF2-40B4-BE49-F238E27FC236}">
                <a16:creationId xmlns:a16="http://schemas.microsoft.com/office/drawing/2014/main" id="{85F2C895-E6F8-4081-91A4-F81A0A3D75B6}"/>
              </a:ext>
            </a:extLst>
          </p:cNvPr>
          <p:cNvSpPr>
            <a:spLocks noGrp="1"/>
          </p:cNvSpPr>
          <p:nvPr>
            <p:ph idx="4294967295"/>
          </p:nvPr>
        </p:nvSpPr>
        <p:spPr>
          <a:xfrm>
            <a:off x="1992314" y="1946275"/>
            <a:ext cx="7920037" cy="4897438"/>
          </a:xfrm>
        </p:spPr>
        <p:txBody>
          <a:bodyPr>
            <a:normAutofit fontScale="70000" lnSpcReduction="20000"/>
          </a:bodyPr>
          <a:lstStyle/>
          <a:p>
            <a:pPr marL="0" indent="457200">
              <a:lnSpc>
                <a:spcPct val="150000"/>
              </a:lnSpc>
              <a:buNone/>
            </a:pPr>
            <a:r>
              <a:rPr lang="zh-CN" altLang="en-US" sz="2600" dirty="0"/>
              <a:t>计算机硬件在使用中常会出现一些问题，同样，网络设备也同样影响企业网站的工作效</a:t>
            </a:r>
          </a:p>
          <a:p>
            <a:pPr marL="0" indent="457200">
              <a:lnSpc>
                <a:spcPct val="150000"/>
              </a:lnSpc>
              <a:buNone/>
            </a:pPr>
            <a:r>
              <a:rPr lang="zh-CN" altLang="en-US" sz="2600" dirty="0"/>
              <a:t>率，网络设备管理属于技术操作，非专业人员的误操作有可能导致整个企业网站瘫痪。没有任何操作系统是绝对安全的。维护操作系统的安全必须不断的留意相关网站，及时的为系统安装升级包或者打上补丁。其他的诸如 </a:t>
            </a:r>
            <a:r>
              <a:rPr lang="en-US" altLang="zh-CN" sz="2600" dirty="0"/>
              <a:t>SQL Server </a:t>
            </a:r>
            <a:r>
              <a:rPr lang="zh-CN" altLang="en-US" sz="2600" dirty="0"/>
              <a:t>等等服务器软件也要及时打上补丁。</a:t>
            </a:r>
          </a:p>
          <a:p>
            <a:pPr marL="0" indent="457200">
              <a:lnSpc>
                <a:spcPct val="150000"/>
              </a:lnSpc>
              <a:buNone/>
            </a:pPr>
            <a:r>
              <a:rPr lang="zh-CN" altLang="en-US" sz="2600" dirty="0"/>
              <a:t>    服务器配置本身就是安全防护的重要环节。有不少黑客案例是利用了没有正确配置的微</a:t>
            </a:r>
          </a:p>
          <a:p>
            <a:pPr marL="0" indent="457200">
              <a:lnSpc>
                <a:spcPct val="150000"/>
              </a:lnSpc>
              <a:buNone/>
            </a:pPr>
            <a:r>
              <a:rPr lang="zh-CN" altLang="en-US" sz="2600" dirty="0"/>
              <a:t>软的 </a:t>
            </a:r>
            <a:r>
              <a:rPr lang="en-US" altLang="zh-CN" sz="2600" dirty="0"/>
              <a:t>IIS </a:t>
            </a:r>
            <a:r>
              <a:rPr lang="zh-CN" altLang="en-US" sz="2600" dirty="0"/>
              <a:t>服务而产生的漏洞。</a:t>
            </a:r>
          </a:p>
          <a:p>
            <a:pPr marL="0" indent="457200">
              <a:lnSpc>
                <a:spcPct val="150000"/>
              </a:lnSpc>
              <a:buNone/>
            </a:pPr>
            <a:r>
              <a:rPr lang="zh-CN" altLang="en-US" sz="2600" dirty="0"/>
              <a:t>    </a:t>
            </a:r>
            <a:r>
              <a:rPr lang="en-US" altLang="zh-CN" sz="2600" dirty="0"/>
              <a:t>Windows 2000 Server </a:t>
            </a:r>
            <a:r>
              <a:rPr lang="zh-CN" altLang="en-US" sz="2600" dirty="0"/>
              <a:t>里面本身已经提供了复杂的安全策略措施。充分利用这些安全策略，可以大大降低系统被攻击的可能性和伤害程度。</a:t>
            </a:r>
          </a:p>
        </p:txBody>
      </p:sp>
      <p:sp>
        <p:nvSpPr>
          <p:cNvPr id="46085" name="标题 1">
            <a:extLst>
              <a:ext uri="{FF2B5EF4-FFF2-40B4-BE49-F238E27FC236}">
                <a16:creationId xmlns:a16="http://schemas.microsoft.com/office/drawing/2014/main" id="{5FDB57BE-12CD-4016-B072-1C91A939596B}"/>
              </a:ext>
            </a:extLst>
          </p:cNvPr>
          <p:cNvSpPr txBox="1">
            <a:spLocks/>
          </p:cNvSpPr>
          <p:nvPr/>
        </p:nvSpPr>
        <p:spPr bwMode="auto">
          <a:xfrm>
            <a:off x="2127250" y="333376"/>
            <a:ext cx="8001000"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3800" dirty="0">
                <a:solidFill>
                  <a:schemeClr val="tx2"/>
                </a:solidFill>
                <a:ea typeface="隶书" panose="02010509060101010101" pitchFamily="49" charset="-122"/>
              </a:rPr>
              <a:t>8.4 </a:t>
            </a:r>
            <a:r>
              <a:rPr lang="zh-CN" altLang="en-US" sz="3800" dirty="0">
                <a:solidFill>
                  <a:schemeClr val="tx2"/>
                </a:solidFill>
                <a:ea typeface="隶书" panose="02010509060101010101" pitchFamily="49" charset="-122"/>
              </a:rPr>
              <a:t>网站的维护与更新</a:t>
            </a:r>
          </a:p>
        </p:txBody>
      </p:sp>
    </p:spTree>
    <p:extLst>
      <p:ext uri="{BB962C8B-B14F-4D97-AF65-F5344CB8AC3E}">
        <p14:creationId xmlns:p14="http://schemas.microsoft.com/office/powerpoint/2010/main" val="21849577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页脚占位符 1">
            <a:extLst>
              <a:ext uri="{FF2B5EF4-FFF2-40B4-BE49-F238E27FC236}">
                <a16:creationId xmlns:a16="http://schemas.microsoft.com/office/drawing/2014/main" id="{0775D26E-6C02-499F-9C69-B051CFFC7DA9}"/>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39939" name="标题 1">
            <a:extLst>
              <a:ext uri="{FF2B5EF4-FFF2-40B4-BE49-F238E27FC236}">
                <a16:creationId xmlns:a16="http://schemas.microsoft.com/office/drawing/2014/main" id="{ABEAA236-6F6A-440E-836B-22B72AE1C700}"/>
              </a:ext>
            </a:extLst>
          </p:cNvPr>
          <p:cNvSpPr>
            <a:spLocks noGrp="1"/>
          </p:cNvSpPr>
          <p:nvPr>
            <p:ph type="title" idx="4294967295"/>
          </p:nvPr>
        </p:nvSpPr>
        <p:spPr>
          <a:xfrm>
            <a:off x="2055813" y="981076"/>
            <a:ext cx="8001000" cy="676275"/>
          </a:xfrm>
        </p:spPr>
        <p:txBody>
          <a:bodyPr/>
          <a:lstStyle/>
          <a:p>
            <a:pPr>
              <a:defRPr/>
            </a:pPr>
            <a:r>
              <a:rPr lang="en-US" altLang="zh-CN" sz="2600" b="1" dirty="0">
                <a:latin typeface="+mn-ea"/>
                <a:ea typeface="+mn-ea"/>
              </a:rPr>
              <a:t>8.4.3 </a:t>
            </a:r>
            <a:r>
              <a:rPr lang="zh-CN" altLang="en-US" sz="2600" b="1" dirty="0">
                <a:latin typeface="+mn-ea"/>
                <a:ea typeface="+mn-ea"/>
              </a:rPr>
              <a:t>网站内容更新</a:t>
            </a:r>
          </a:p>
        </p:txBody>
      </p:sp>
      <p:sp>
        <p:nvSpPr>
          <p:cNvPr id="46084" name="内容占位符 2">
            <a:extLst>
              <a:ext uri="{FF2B5EF4-FFF2-40B4-BE49-F238E27FC236}">
                <a16:creationId xmlns:a16="http://schemas.microsoft.com/office/drawing/2014/main" id="{85F2C895-E6F8-4081-91A4-F81A0A3D75B6}"/>
              </a:ext>
            </a:extLst>
          </p:cNvPr>
          <p:cNvSpPr>
            <a:spLocks noGrp="1"/>
          </p:cNvSpPr>
          <p:nvPr>
            <p:ph idx="4294967295"/>
          </p:nvPr>
        </p:nvSpPr>
        <p:spPr>
          <a:xfrm>
            <a:off x="1992314" y="1946275"/>
            <a:ext cx="7920037" cy="4897438"/>
          </a:xfrm>
        </p:spPr>
        <p:txBody>
          <a:bodyPr>
            <a:normAutofit fontScale="85000" lnSpcReduction="10000"/>
          </a:bodyPr>
          <a:lstStyle/>
          <a:p>
            <a:pPr marL="0" indent="457200">
              <a:lnSpc>
                <a:spcPct val="150000"/>
              </a:lnSpc>
              <a:buNone/>
            </a:pPr>
            <a:r>
              <a:rPr lang="zh-CN" altLang="en-US" sz="1600" dirty="0"/>
              <a:t>内容更新是网站维护过程中的一个瓶颈。网站的建设单位可以考虑从以下五个方面入</a:t>
            </a:r>
          </a:p>
          <a:p>
            <a:pPr marL="0" indent="457200">
              <a:lnSpc>
                <a:spcPct val="150000"/>
              </a:lnSpc>
              <a:buNone/>
            </a:pPr>
            <a:r>
              <a:rPr lang="zh-CN" altLang="en-US" sz="1600" dirty="0"/>
              <a:t>手，使网站能长期顺利地运转。</a:t>
            </a:r>
          </a:p>
          <a:p>
            <a:pPr marL="0" indent="457200">
              <a:lnSpc>
                <a:spcPct val="150000"/>
              </a:lnSpc>
              <a:buNone/>
            </a:pPr>
            <a:r>
              <a:rPr lang="zh-CN" altLang="en-US" sz="1600" dirty="0"/>
              <a:t>    （</a:t>
            </a:r>
            <a:r>
              <a:rPr lang="en-US" altLang="zh-CN" sz="1600" dirty="0"/>
              <a:t>1</a:t>
            </a:r>
            <a:r>
              <a:rPr lang="zh-CN" altLang="en-US" sz="1600" dirty="0"/>
              <a:t>）在网站建设初期，就要对后续维护给予足够的重视，要保证网站后续维护所需资</a:t>
            </a:r>
          </a:p>
          <a:p>
            <a:pPr marL="0" indent="457200">
              <a:lnSpc>
                <a:spcPct val="150000"/>
              </a:lnSpc>
              <a:buNone/>
            </a:pPr>
            <a:r>
              <a:rPr lang="zh-CN" altLang="en-US" sz="1600" dirty="0"/>
              <a:t>金和人力。</a:t>
            </a:r>
            <a:endParaRPr lang="en-US" altLang="zh-CN" sz="1600" dirty="0"/>
          </a:p>
          <a:p>
            <a:pPr marL="0" indent="457200">
              <a:lnSpc>
                <a:spcPct val="150000"/>
              </a:lnSpc>
              <a:buNone/>
            </a:pPr>
            <a:r>
              <a:rPr lang="zh-CN" altLang="en-US" sz="1600" dirty="0"/>
              <a:t>    （</a:t>
            </a:r>
            <a:r>
              <a:rPr lang="en-US" altLang="zh-CN" sz="1600" dirty="0"/>
              <a:t>2</a:t>
            </a:r>
            <a:r>
              <a:rPr lang="zh-CN" altLang="en-US" sz="1600" dirty="0"/>
              <a:t>）要从管理制度上保证信息渠道的通畅和信息发布流程的合理性。</a:t>
            </a:r>
            <a:endParaRPr lang="en-US" altLang="zh-CN" sz="1600" dirty="0"/>
          </a:p>
          <a:p>
            <a:pPr marL="0" indent="457200">
              <a:lnSpc>
                <a:spcPct val="150000"/>
              </a:lnSpc>
              <a:buNone/>
            </a:pPr>
            <a:r>
              <a:rPr lang="zh-CN" altLang="en-US" sz="1600" dirty="0"/>
              <a:t>    （</a:t>
            </a:r>
            <a:r>
              <a:rPr lang="en-US" altLang="zh-CN" sz="1600" dirty="0"/>
              <a:t>3</a:t>
            </a:r>
            <a:r>
              <a:rPr lang="zh-CN" altLang="en-US" sz="1600" dirty="0"/>
              <a:t>）在建设过程中要对网站的各个栏目和子栏目进行尽量细致的规划，在此基础上确</a:t>
            </a:r>
          </a:p>
          <a:p>
            <a:pPr marL="0" indent="457200">
              <a:lnSpc>
                <a:spcPct val="150000"/>
              </a:lnSpc>
              <a:buNone/>
            </a:pPr>
            <a:r>
              <a:rPr lang="zh-CN" altLang="en-US" sz="1600" dirty="0"/>
              <a:t>定哪些是经常要更新的内容，哪些是相对稳定的内容。</a:t>
            </a:r>
            <a:endParaRPr lang="en-US" altLang="zh-CN" sz="1600" dirty="0"/>
          </a:p>
          <a:p>
            <a:pPr marL="0" indent="457200">
              <a:lnSpc>
                <a:spcPct val="150000"/>
              </a:lnSpc>
              <a:buNone/>
            </a:pPr>
            <a:r>
              <a:rPr lang="zh-CN" altLang="en-US" sz="1600" dirty="0"/>
              <a:t>    （</a:t>
            </a:r>
            <a:r>
              <a:rPr lang="en-US" altLang="zh-CN" sz="1600" dirty="0"/>
              <a:t>4</a:t>
            </a:r>
            <a:r>
              <a:rPr lang="zh-CN" altLang="en-US" sz="1600" dirty="0"/>
              <a:t>）对经常变更的信息，尽量用结构化的方式（如建立数据库、规范存放路径）管理</a:t>
            </a:r>
          </a:p>
          <a:p>
            <a:pPr marL="0" indent="457200">
              <a:lnSpc>
                <a:spcPct val="150000"/>
              </a:lnSpc>
              <a:buNone/>
            </a:pPr>
            <a:r>
              <a:rPr lang="zh-CN" altLang="en-US" sz="1600" dirty="0"/>
              <a:t>起来，以避免数据杂乱无章的现象。</a:t>
            </a:r>
            <a:endParaRPr lang="en-US" altLang="zh-CN" sz="1600" dirty="0"/>
          </a:p>
          <a:p>
            <a:pPr marL="0" indent="457200">
              <a:lnSpc>
                <a:spcPct val="150000"/>
              </a:lnSpc>
              <a:buNone/>
            </a:pPr>
            <a:r>
              <a:rPr lang="zh-CN" altLang="en-US" sz="1600" dirty="0"/>
              <a:t>    （</a:t>
            </a:r>
            <a:r>
              <a:rPr lang="en-US" altLang="zh-CN" sz="1600" dirty="0"/>
              <a:t>5</a:t>
            </a:r>
            <a:r>
              <a:rPr lang="zh-CN" altLang="en-US" sz="1600" dirty="0"/>
              <a:t>）要选择合适的网页更新工具。</a:t>
            </a:r>
          </a:p>
        </p:txBody>
      </p:sp>
      <p:sp>
        <p:nvSpPr>
          <p:cNvPr id="46085" name="标题 1">
            <a:extLst>
              <a:ext uri="{FF2B5EF4-FFF2-40B4-BE49-F238E27FC236}">
                <a16:creationId xmlns:a16="http://schemas.microsoft.com/office/drawing/2014/main" id="{5FDB57BE-12CD-4016-B072-1C91A939596B}"/>
              </a:ext>
            </a:extLst>
          </p:cNvPr>
          <p:cNvSpPr txBox="1">
            <a:spLocks/>
          </p:cNvSpPr>
          <p:nvPr/>
        </p:nvSpPr>
        <p:spPr bwMode="auto">
          <a:xfrm>
            <a:off x="2127250" y="333376"/>
            <a:ext cx="8001000"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3800" dirty="0">
                <a:solidFill>
                  <a:schemeClr val="tx2"/>
                </a:solidFill>
                <a:ea typeface="隶书" panose="02010509060101010101" pitchFamily="49" charset="-122"/>
              </a:rPr>
              <a:t>8.4 </a:t>
            </a:r>
            <a:r>
              <a:rPr lang="zh-CN" altLang="en-US" sz="3800" dirty="0">
                <a:solidFill>
                  <a:schemeClr val="tx2"/>
                </a:solidFill>
                <a:ea typeface="隶书" panose="02010509060101010101" pitchFamily="49" charset="-122"/>
              </a:rPr>
              <a:t>网站的维护与更新</a:t>
            </a:r>
          </a:p>
        </p:txBody>
      </p:sp>
    </p:spTree>
    <p:extLst>
      <p:ext uri="{BB962C8B-B14F-4D97-AF65-F5344CB8AC3E}">
        <p14:creationId xmlns:p14="http://schemas.microsoft.com/office/powerpoint/2010/main" val="26733700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页脚占位符 1">
            <a:extLst>
              <a:ext uri="{FF2B5EF4-FFF2-40B4-BE49-F238E27FC236}">
                <a16:creationId xmlns:a16="http://schemas.microsoft.com/office/drawing/2014/main" id="{D8F4BF35-7394-429E-ABA7-55A03A524B98}"/>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50179" name="标题 1">
            <a:extLst>
              <a:ext uri="{FF2B5EF4-FFF2-40B4-BE49-F238E27FC236}">
                <a16:creationId xmlns:a16="http://schemas.microsoft.com/office/drawing/2014/main" id="{2254C357-21C8-4AEB-9D1C-673DA3B20D53}"/>
              </a:ext>
            </a:extLst>
          </p:cNvPr>
          <p:cNvSpPr>
            <a:spLocks noGrp="1"/>
          </p:cNvSpPr>
          <p:nvPr>
            <p:ph type="title" idx="4294967295"/>
          </p:nvPr>
        </p:nvSpPr>
        <p:spPr>
          <a:xfrm>
            <a:off x="2063750" y="1023939"/>
            <a:ext cx="8001000" cy="676275"/>
          </a:xfrm>
        </p:spPr>
        <p:txBody>
          <a:bodyPr/>
          <a:lstStyle/>
          <a:p>
            <a:pPr>
              <a:defRPr/>
            </a:pPr>
            <a:r>
              <a:rPr lang="en-US" altLang="zh-CN" sz="2600" b="1" dirty="0">
                <a:latin typeface="+mn-ea"/>
                <a:ea typeface="+mn-ea"/>
              </a:rPr>
              <a:t>8.5 </a:t>
            </a:r>
            <a:r>
              <a:rPr lang="zh-CN" altLang="en-US" sz="2600" b="1" dirty="0">
                <a:latin typeface="+mn-ea"/>
                <a:ea typeface="+mn-ea"/>
              </a:rPr>
              <a:t>网站搜索引擎友好性分析实验</a:t>
            </a:r>
          </a:p>
        </p:txBody>
      </p:sp>
      <p:sp>
        <p:nvSpPr>
          <p:cNvPr id="58372" name="内容占位符 2">
            <a:extLst>
              <a:ext uri="{FF2B5EF4-FFF2-40B4-BE49-F238E27FC236}">
                <a16:creationId xmlns:a16="http://schemas.microsoft.com/office/drawing/2014/main" id="{DE199751-F500-44B3-BF54-76A0B6F6D991}"/>
              </a:ext>
            </a:extLst>
          </p:cNvPr>
          <p:cNvSpPr>
            <a:spLocks noGrp="1"/>
          </p:cNvSpPr>
          <p:nvPr>
            <p:ph idx="4294967295"/>
          </p:nvPr>
        </p:nvSpPr>
        <p:spPr>
          <a:xfrm>
            <a:off x="2127250" y="1844675"/>
            <a:ext cx="8001000" cy="4897438"/>
          </a:xfrm>
        </p:spPr>
        <p:txBody>
          <a:bodyPr>
            <a:normAutofit/>
          </a:bodyPr>
          <a:lstStyle/>
          <a:p>
            <a:pPr marL="0" indent="457200">
              <a:buNone/>
            </a:pPr>
            <a:r>
              <a:rPr lang="en-US" altLang="zh-CN" sz="2600" b="1" dirty="0"/>
              <a:t>1</a:t>
            </a:r>
            <a:r>
              <a:rPr lang="zh-CN" altLang="zh-CN" sz="2600" b="1" dirty="0"/>
              <a:t>．</a:t>
            </a:r>
            <a:r>
              <a:rPr lang="zh-CN" altLang="en-US" sz="2600" b="1" dirty="0"/>
              <a:t>实验</a:t>
            </a:r>
            <a:r>
              <a:rPr lang="zh-CN" altLang="zh-CN" sz="2600" b="1" dirty="0"/>
              <a:t>目的</a:t>
            </a:r>
          </a:p>
          <a:p>
            <a:pPr marL="457200" lvl="1" indent="0">
              <a:buNone/>
            </a:pPr>
            <a:r>
              <a:rPr lang="zh-CN" altLang="en-US" dirty="0"/>
              <a:t>    通过对部分选定网站搜索引擎进行友好性分析，深入研究网站建设的专业性对搜索引擎的影响，对于发现的问题，提出相应的改进建议。</a:t>
            </a:r>
            <a:endParaRPr lang="en-US" altLang="zh-CN" dirty="0"/>
          </a:p>
          <a:p>
            <a:pPr marL="457200" lvl="1" indent="0">
              <a:buNone/>
            </a:pPr>
            <a:r>
              <a:rPr lang="en-US" altLang="zh-CN" sz="2600" b="1" dirty="0"/>
              <a:t>2.</a:t>
            </a:r>
            <a:r>
              <a:rPr lang="zh-CN" altLang="en-US" sz="2600" b="1" dirty="0"/>
              <a:t>实验内容和步骤</a:t>
            </a:r>
            <a:endParaRPr lang="en-US" altLang="zh-CN" sz="2600" b="1" dirty="0"/>
          </a:p>
          <a:p>
            <a:pPr marL="457200" lvl="1" indent="0">
              <a:buNone/>
            </a:pPr>
            <a:r>
              <a:rPr lang="zh-CN" altLang="en-US" sz="2600" b="1" dirty="0"/>
              <a:t>   </a:t>
            </a:r>
            <a:r>
              <a:rPr lang="zh-CN" altLang="en-US" sz="2200" b="1" dirty="0"/>
              <a:t>（</a:t>
            </a:r>
            <a:r>
              <a:rPr lang="en-US" altLang="zh-CN" sz="2200" b="1" dirty="0"/>
              <a:t>1</a:t>
            </a:r>
            <a:r>
              <a:rPr lang="zh-CN" altLang="en-US" sz="2200" b="1" dirty="0"/>
              <a:t>）从备选网站中选定一个企业网站；</a:t>
            </a:r>
          </a:p>
          <a:p>
            <a:pPr marL="457200" lvl="1" indent="0">
              <a:buNone/>
            </a:pPr>
            <a:r>
              <a:rPr lang="zh-CN" altLang="en-US" sz="2200" b="1" dirty="0"/>
              <a:t>   （</a:t>
            </a:r>
            <a:r>
              <a:rPr lang="en-US" altLang="zh-CN" sz="2200" b="1" dirty="0"/>
              <a:t>2</a:t>
            </a:r>
            <a:r>
              <a:rPr lang="zh-CN" altLang="en-US" sz="2200" b="1" dirty="0"/>
              <a:t>）浏览该网站并确认该网站最相关的 </a:t>
            </a:r>
            <a:r>
              <a:rPr lang="en-US" altLang="zh-CN" sz="2200" b="1" dirty="0"/>
              <a:t>2</a:t>
            </a:r>
            <a:r>
              <a:rPr lang="zh-CN" altLang="en-US" sz="2200" b="1" dirty="0"/>
              <a:t>－</a:t>
            </a:r>
            <a:r>
              <a:rPr lang="en-US" altLang="zh-CN" sz="2200" b="1" dirty="0"/>
              <a:t>3 </a:t>
            </a:r>
            <a:r>
              <a:rPr lang="zh-CN" altLang="en-US" sz="2200" b="1" dirty="0"/>
              <a:t>个核心关键词（比如主要产品名称、  所在行业等）；</a:t>
            </a:r>
          </a:p>
          <a:p>
            <a:pPr marL="457200" lvl="1" indent="0">
              <a:buNone/>
            </a:pPr>
            <a:r>
              <a:rPr lang="zh-CN" altLang="en-US" sz="2200" b="1" dirty="0"/>
              <a:t>   （</a:t>
            </a:r>
            <a:r>
              <a:rPr lang="en-US" altLang="zh-CN" sz="2200" b="1" dirty="0"/>
              <a:t>3</a:t>
            </a:r>
            <a:r>
              <a:rPr lang="zh-CN" altLang="en-US" sz="2200" b="1" dirty="0"/>
              <a:t>）用每个关键词分别在搜索引擎 </a:t>
            </a:r>
            <a:r>
              <a:rPr lang="en-US" altLang="zh-CN" sz="2200" b="1" dirty="0"/>
              <a:t>google </a:t>
            </a:r>
            <a:r>
              <a:rPr lang="zh-CN" altLang="en-US" sz="2200" b="1" dirty="0"/>
              <a:t>和百度进行检索，了解该网站在搜索结果中的表现，如排名、网页标题和摘要信息内容等，同时记录同一关键词检索结果中与被选企业同行的其他竞争者的排名和摘要信息情况；</a:t>
            </a:r>
          </a:p>
          <a:p>
            <a:pPr marL="457200" lvl="1" indent="0">
              <a:buNone/>
            </a:pPr>
            <a:r>
              <a:rPr lang="zh-CN" altLang="en-US" sz="2200" b="1" dirty="0"/>
              <a:t>   （</a:t>
            </a:r>
            <a:r>
              <a:rPr lang="en-US" altLang="zh-CN" sz="2200" b="1" dirty="0"/>
              <a:t>4</a:t>
            </a:r>
            <a:r>
              <a:rPr lang="zh-CN" altLang="en-US" sz="2200" b="1" dirty="0"/>
              <a:t>）根据有关信息分析被调查网站的搜索引擎友好性。</a:t>
            </a:r>
            <a:endParaRPr lang="en-US" altLang="zh-CN" sz="2200" b="1" dirty="0"/>
          </a:p>
          <a:p>
            <a:pPr marL="0" indent="457200">
              <a:buNone/>
            </a:pPr>
            <a:endParaRPr lang="en-US" altLang="zh-CN" sz="2600" dirty="0"/>
          </a:p>
        </p:txBody>
      </p:sp>
      <p:sp>
        <p:nvSpPr>
          <p:cNvPr id="58373" name="标题 1">
            <a:extLst>
              <a:ext uri="{FF2B5EF4-FFF2-40B4-BE49-F238E27FC236}">
                <a16:creationId xmlns:a16="http://schemas.microsoft.com/office/drawing/2014/main" id="{3729451C-D406-4E19-8A95-12479F5F089B}"/>
              </a:ext>
            </a:extLst>
          </p:cNvPr>
          <p:cNvSpPr txBox="1">
            <a:spLocks/>
          </p:cNvSpPr>
          <p:nvPr/>
        </p:nvSpPr>
        <p:spPr bwMode="auto">
          <a:xfrm>
            <a:off x="2127250" y="333376"/>
            <a:ext cx="8001000"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3800" dirty="0">
                <a:solidFill>
                  <a:schemeClr val="tx2"/>
                </a:solidFill>
                <a:ea typeface="隶书" panose="02010509060101010101" pitchFamily="49" charset="-122"/>
              </a:rPr>
              <a:t>8.5 </a:t>
            </a:r>
            <a:r>
              <a:rPr lang="zh-CN" altLang="en-US" sz="3800" dirty="0">
                <a:solidFill>
                  <a:schemeClr val="tx2"/>
                </a:solidFill>
                <a:ea typeface="隶书" panose="02010509060101010101" pitchFamily="49" charset="-122"/>
              </a:rPr>
              <a:t>网站搜索引擎友好性分析实验</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页脚占位符 1">
            <a:extLst>
              <a:ext uri="{FF2B5EF4-FFF2-40B4-BE49-F238E27FC236}">
                <a16:creationId xmlns:a16="http://schemas.microsoft.com/office/drawing/2014/main" id="{2825B26A-FB36-4AB8-812F-07C455E5B3E7}"/>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5123" name="标题 1">
            <a:extLst>
              <a:ext uri="{FF2B5EF4-FFF2-40B4-BE49-F238E27FC236}">
                <a16:creationId xmlns:a16="http://schemas.microsoft.com/office/drawing/2014/main" id="{457DFB4A-670E-4DEF-B7E7-AC85F9B12666}"/>
              </a:ext>
            </a:extLst>
          </p:cNvPr>
          <p:cNvSpPr>
            <a:spLocks noGrp="1"/>
          </p:cNvSpPr>
          <p:nvPr>
            <p:ph type="title" idx="4294967295"/>
          </p:nvPr>
        </p:nvSpPr>
        <p:spPr/>
        <p:txBody>
          <a:bodyPr/>
          <a:lstStyle/>
          <a:p>
            <a:pPr eaLnBrk="1" hangingPunct="1"/>
            <a:r>
              <a:rPr lang="zh-CN" altLang="en-US"/>
              <a:t>本章主要内容</a:t>
            </a:r>
          </a:p>
        </p:txBody>
      </p:sp>
      <p:sp>
        <p:nvSpPr>
          <p:cNvPr id="5124" name="内容占位符 2">
            <a:extLst>
              <a:ext uri="{FF2B5EF4-FFF2-40B4-BE49-F238E27FC236}">
                <a16:creationId xmlns:a16="http://schemas.microsoft.com/office/drawing/2014/main" id="{23576509-FF24-46CA-95CF-8690712F7447}"/>
              </a:ext>
            </a:extLst>
          </p:cNvPr>
          <p:cNvSpPr>
            <a:spLocks noGrp="1"/>
          </p:cNvSpPr>
          <p:nvPr>
            <p:ph idx="4294967295"/>
          </p:nvPr>
        </p:nvSpPr>
        <p:spPr>
          <a:xfrm>
            <a:off x="1919287" y="1960562"/>
            <a:ext cx="8353425" cy="4897438"/>
          </a:xfrm>
        </p:spPr>
        <p:txBody>
          <a:bodyPr/>
          <a:lstStyle/>
          <a:p>
            <a:r>
              <a:rPr lang="zh-CN" altLang="en-US" dirty="0"/>
              <a:t>网站的发布</a:t>
            </a:r>
            <a:r>
              <a:rPr lang="zh-CN" altLang="zh-CN" dirty="0"/>
              <a:t>；</a:t>
            </a:r>
          </a:p>
          <a:p>
            <a:r>
              <a:rPr lang="zh-CN" altLang="en-US" dirty="0"/>
              <a:t>网站的测试</a:t>
            </a:r>
            <a:r>
              <a:rPr lang="zh-CN" altLang="zh-CN" dirty="0"/>
              <a:t>；</a:t>
            </a:r>
          </a:p>
          <a:p>
            <a:r>
              <a:rPr lang="zh-CN" altLang="en-US" dirty="0"/>
              <a:t>网站宣传与推广的一般方法</a:t>
            </a:r>
            <a:r>
              <a:rPr lang="zh-CN" altLang="zh-CN" dirty="0"/>
              <a:t>；</a:t>
            </a:r>
          </a:p>
          <a:p>
            <a:r>
              <a:rPr lang="zh-CN" altLang="en-US" dirty="0"/>
              <a:t>网站的维护与更新</a:t>
            </a:r>
            <a:r>
              <a:rPr lang="zh-CN" altLang="zh-CN" dirty="0"/>
              <a:t>。</a:t>
            </a:r>
          </a:p>
          <a:p>
            <a:pPr algn="just" eaLnBrk="1" hangingPunct="1"/>
            <a:endParaRPr lang="en-US" altLang="zh-C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页脚占位符 1">
            <a:extLst>
              <a:ext uri="{FF2B5EF4-FFF2-40B4-BE49-F238E27FC236}">
                <a16:creationId xmlns:a16="http://schemas.microsoft.com/office/drawing/2014/main" id="{174EE1D8-4F91-4537-96FC-BC70C56B70AF}"/>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6147" name="标题 1">
            <a:extLst>
              <a:ext uri="{FF2B5EF4-FFF2-40B4-BE49-F238E27FC236}">
                <a16:creationId xmlns:a16="http://schemas.microsoft.com/office/drawing/2014/main" id="{5478882B-790C-4A55-8360-3B960C8BA228}"/>
              </a:ext>
            </a:extLst>
          </p:cNvPr>
          <p:cNvSpPr>
            <a:spLocks noGrp="1"/>
          </p:cNvSpPr>
          <p:nvPr>
            <p:ph type="title" idx="4294967295"/>
          </p:nvPr>
        </p:nvSpPr>
        <p:spPr/>
        <p:txBody>
          <a:bodyPr/>
          <a:lstStyle/>
          <a:p>
            <a:r>
              <a:rPr lang="en-US" altLang="zh-CN" dirty="0"/>
              <a:t>8.1 </a:t>
            </a:r>
            <a:r>
              <a:rPr lang="zh-CN" altLang="en-US" dirty="0"/>
              <a:t>网站的发布</a:t>
            </a:r>
            <a:endParaRPr lang="zh-CN" altLang="zh-CN" dirty="0"/>
          </a:p>
        </p:txBody>
      </p:sp>
      <p:sp>
        <p:nvSpPr>
          <p:cNvPr id="6148" name="内容占位符 2">
            <a:extLst>
              <a:ext uri="{FF2B5EF4-FFF2-40B4-BE49-F238E27FC236}">
                <a16:creationId xmlns:a16="http://schemas.microsoft.com/office/drawing/2014/main" id="{3B000A92-8F21-435C-9807-489496E63E6E}"/>
              </a:ext>
            </a:extLst>
          </p:cNvPr>
          <p:cNvSpPr>
            <a:spLocks noGrp="1"/>
          </p:cNvSpPr>
          <p:nvPr>
            <p:ph idx="4294967295"/>
          </p:nvPr>
        </p:nvSpPr>
        <p:spPr>
          <a:xfrm>
            <a:off x="1919287" y="1595437"/>
            <a:ext cx="8353425" cy="4897438"/>
          </a:xfrm>
        </p:spPr>
        <p:txBody>
          <a:bodyPr/>
          <a:lstStyle/>
          <a:p>
            <a:pPr marL="0" indent="457200">
              <a:lnSpc>
                <a:spcPct val="150000"/>
              </a:lnSpc>
              <a:buNone/>
            </a:pPr>
            <a:r>
              <a:rPr lang="zh-CN" altLang="en-US" sz="2600" dirty="0"/>
              <a:t>上传（</a:t>
            </a:r>
            <a:r>
              <a:rPr lang="en-US" altLang="zh-CN" sz="2600" dirty="0"/>
              <a:t>Upload</a:t>
            </a:r>
            <a:r>
              <a:rPr lang="zh-CN" altLang="en-US" sz="2600" dirty="0"/>
              <a:t>）是 </a:t>
            </a:r>
            <a:r>
              <a:rPr lang="en-US" altLang="zh-CN" sz="2600" dirty="0"/>
              <a:t>FTP </a:t>
            </a:r>
            <a:r>
              <a:rPr lang="zh-CN" altLang="en-US" sz="2600" dirty="0"/>
              <a:t>中的一个文件传输功能。通过 </a:t>
            </a:r>
            <a:r>
              <a:rPr lang="en-US" altLang="zh-CN" sz="2600" dirty="0"/>
              <a:t>FTP</a:t>
            </a:r>
            <a:r>
              <a:rPr lang="zh-CN" altLang="en-US" sz="2600" dirty="0"/>
              <a:t>，既能将文件从网络上复制下来（</a:t>
            </a:r>
            <a:r>
              <a:rPr lang="en-US" altLang="zh-CN" sz="2600" dirty="0"/>
              <a:t>Download</a:t>
            </a:r>
            <a:r>
              <a:rPr lang="zh-CN" altLang="en-US" sz="2600" dirty="0"/>
              <a:t>），也可以把本地机上的文件传到服务器上去。</a:t>
            </a:r>
            <a:endParaRPr lang="en-US" altLang="zh-CN" sz="2600" dirty="0"/>
          </a:p>
          <a:p>
            <a:pPr marL="0" indent="457200">
              <a:lnSpc>
                <a:spcPct val="150000"/>
              </a:lnSpc>
              <a:buNone/>
            </a:pPr>
            <a:r>
              <a:rPr lang="en-US" altLang="zh-CN" sz="2600" b="1" dirty="0">
                <a:sym typeface="Wingdings" panose="05000000000000000000" pitchFamily="2" charset="2"/>
              </a:rPr>
              <a:t></a:t>
            </a:r>
            <a:r>
              <a:rPr lang="zh-CN" altLang="en-US" sz="2600" dirty="0"/>
              <a:t>本节学习任务</a:t>
            </a:r>
          </a:p>
          <a:p>
            <a:pPr marL="0" indent="457200">
              <a:lnSpc>
                <a:spcPct val="150000"/>
              </a:lnSpc>
              <a:buNone/>
            </a:pPr>
            <a:r>
              <a:rPr lang="zh-CN" altLang="en-US" sz="2600" dirty="0"/>
              <a:t>掌握网站的发布方法。</a:t>
            </a:r>
            <a:endParaRPr lang="en-US" altLang="zh-CN" sz="2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页脚占位符 1">
            <a:extLst>
              <a:ext uri="{FF2B5EF4-FFF2-40B4-BE49-F238E27FC236}">
                <a16:creationId xmlns:a16="http://schemas.microsoft.com/office/drawing/2014/main" id="{46E3D9CA-4DCE-4DF1-AB1C-1D7BE0EE5298}"/>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7171" name="标题 1">
            <a:extLst>
              <a:ext uri="{FF2B5EF4-FFF2-40B4-BE49-F238E27FC236}">
                <a16:creationId xmlns:a16="http://schemas.microsoft.com/office/drawing/2014/main" id="{AA64659A-5A00-4C07-B5AC-140AA3B01EDD}"/>
              </a:ext>
            </a:extLst>
          </p:cNvPr>
          <p:cNvSpPr>
            <a:spLocks noGrp="1"/>
          </p:cNvSpPr>
          <p:nvPr>
            <p:ph type="title" idx="4294967295"/>
          </p:nvPr>
        </p:nvSpPr>
        <p:spPr>
          <a:xfrm>
            <a:off x="1558925" y="1052514"/>
            <a:ext cx="8001000" cy="676275"/>
          </a:xfrm>
        </p:spPr>
        <p:txBody>
          <a:bodyPr anchor="t"/>
          <a:lstStyle/>
          <a:p>
            <a:pPr indent="457200">
              <a:lnSpc>
                <a:spcPct val="150000"/>
              </a:lnSpc>
              <a:spcBef>
                <a:spcPct val="20000"/>
              </a:spcBef>
              <a:buClr>
                <a:schemeClr val="accent2"/>
              </a:buClr>
              <a:defRPr/>
            </a:pPr>
            <a:r>
              <a:rPr lang="en-US" altLang="zh-CN" sz="2600" b="1" dirty="0">
                <a:latin typeface="+mn-lt"/>
                <a:ea typeface="+mn-ea"/>
                <a:cs typeface="+mn-cs"/>
              </a:rPr>
              <a:t>8.1.1  </a:t>
            </a:r>
            <a:r>
              <a:rPr lang="zh-CN" altLang="en-US" sz="2600" b="1" dirty="0">
                <a:latin typeface="+mn-lt"/>
                <a:ea typeface="+mn-ea"/>
                <a:cs typeface="+mn-cs"/>
              </a:rPr>
              <a:t>上传主页的必备条件</a:t>
            </a:r>
          </a:p>
        </p:txBody>
      </p:sp>
      <p:sp>
        <p:nvSpPr>
          <p:cNvPr id="7172" name="内容占位符 2">
            <a:extLst>
              <a:ext uri="{FF2B5EF4-FFF2-40B4-BE49-F238E27FC236}">
                <a16:creationId xmlns:a16="http://schemas.microsoft.com/office/drawing/2014/main" id="{A9BA8E1D-EA2F-404B-9061-9197209C0872}"/>
              </a:ext>
            </a:extLst>
          </p:cNvPr>
          <p:cNvSpPr>
            <a:spLocks noGrp="1"/>
          </p:cNvSpPr>
          <p:nvPr>
            <p:ph idx="4294967295"/>
          </p:nvPr>
        </p:nvSpPr>
        <p:spPr>
          <a:xfrm>
            <a:off x="1992313" y="1628775"/>
            <a:ext cx="8001000" cy="4897438"/>
          </a:xfrm>
        </p:spPr>
        <p:txBody>
          <a:bodyPr/>
          <a:lstStyle/>
          <a:p>
            <a:pPr marL="0" indent="457200">
              <a:lnSpc>
                <a:spcPct val="150000"/>
              </a:lnSpc>
              <a:buNone/>
            </a:pPr>
            <a:r>
              <a:rPr lang="zh-CN" altLang="en-US" sz="2600" dirty="0"/>
              <a:t>	申请的账号是否开通：在网站中申请好主页空间后，管理员一般会用 </a:t>
            </a:r>
            <a:r>
              <a:rPr lang="en-US" altLang="zh-CN" sz="2600" dirty="0"/>
              <a:t>E-mail </a:t>
            </a:r>
            <a:r>
              <a:rPr lang="zh-CN" altLang="en-US" sz="2600" dirty="0"/>
              <a:t>方式通知账号是否已经开通，并告之申请的用户名、密码以及上传主页的服务器名。</a:t>
            </a:r>
          </a:p>
          <a:p>
            <a:pPr marL="0" indent="457200">
              <a:lnSpc>
                <a:spcPct val="150000"/>
              </a:lnSpc>
              <a:buNone/>
            </a:pPr>
            <a:r>
              <a:rPr lang="zh-CN" altLang="en-US" sz="2600" dirty="0"/>
              <a:t>	在自己的硬盘上制作主页：可以在自己的硬盘上新建一个目录，把制作的主页放入该目录下，其中首页文件名使用 </a:t>
            </a:r>
            <a:r>
              <a:rPr lang="en-US" altLang="zh-CN" sz="2600" dirty="0"/>
              <a:t>index.html</a:t>
            </a:r>
            <a:r>
              <a:rPr lang="zh-CN" altLang="en-US" sz="2600" dirty="0"/>
              <a:t>。</a:t>
            </a:r>
          </a:p>
        </p:txBody>
      </p:sp>
      <p:sp>
        <p:nvSpPr>
          <p:cNvPr id="7173" name="标题 1">
            <a:extLst>
              <a:ext uri="{FF2B5EF4-FFF2-40B4-BE49-F238E27FC236}">
                <a16:creationId xmlns:a16="http://schemas.microsoft.com/office/drawing/2014/main" id="{C8DA9EAD-43CA-478C-8850-74F101CEC6DF}"/>
              </a:ext>
            </a:extLst>
          </p:cNvPr>
          <p:cNvSpPr txBox="1">
            <a:spLocks/>
          </p:cNvSpPr>
          <p:nvPr/>
        </p:nvSpPr>
        <p:spPr bwMode="auto">
          <a:xfrm>
            <a:off x="2127250" y="333376"/>
            <a:ext cx="8001000"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3800" dirty="0">
                <a:solidFill>
                  <a:schemeClr val="tx2"/>
                </a:solidFill>
                <a:ea typeface="隶书" panose="02010509060101010101" pitchFamily="49" charset="-122"/>
              </a:rPr>
              <a:t>8.1 </a:t>
            </a:r>
            <a:r>
              <a:rPr lang="zh-CN" altLang="en-US" sz="3800" dirty="0">
                <a:solidFill>
                  <a:schemeClr val="tx2"/>
                </a:solidFill>
                <a:ea typeface="隶书" panose="02010509060101010101" pitchFamily="49" charset="-122"/>
              </a:rPr>
              <a:t>网站的发布</a:t>
            </a:r>
            <a:endParaRPr lang="zh-CN" altLang="zh-CN" sz="3800" dirty="0">
              <a:solidFill>
                <a:schemeClr val="tx2"/>
              </a:solidFill>
              <a:ea typeface="隶书" panose="02010509060101010101" pitchFamily="49"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页脚占位符 1">
            <a:extLst>
              <a:ext uri="{FF2B5EF4-FFF2-40B4-BE49-F238E27FC236}">
                <a16:creationId xmlns:a16="http://schemas.microsoft.com/office/drawing/2014/main" id="{46E3D9CA-4DCE-4DF1-AB1C-1D7BE0EE5298}"/>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7171" name="标题 1">
            <a:extLst>
              <a:ext uri="{FF2B5EF4-FFF2-40B4-BE49-F238E27FC236}">
                <a16:creationId xmlns:a16="http://schemas.microsoft.com/office/drawing/2014/main" id="{AA64659A-5A00-4C07-B5AC-140AA3B01EDD}"/>
              </a:ext>
            </a:extLst>
          </p:cNvPr>
          <p:cNvSpPr>
            <a:spLocks noGrp="1"/>
          </p:cNvSpPr>
          <p:nvPr>
            <p:ph type="title" idx="4294967295"/>
          </p:nvPr>
        </p:nvSpPr>
        <p:spPr>
          <a:xfrm>
            <a:off x="1558925" y="1052514"/>
            <a:ext cx="8001000" cy="676275"/>
          </a:xfrm>
        </p:spPr>
        <p:txBody>
          <a:bodyPr anchor="t"/>
          <a:lstStyle/>
          <a:p>
            <a:pPr indent="457200">
              <a:lnSpc>
                <a:spcPct val="150000"/>
              </a:lnSpc>
              <a:spcBef>
                <a:spcPct val="20000"/>
              </a:spcBef>
              <a:buClr>
                <a:schemeClr val="accent2"/>
              </a:buClr>
              <a:defRPr/>
            </a:pPr>
            <a:r>
              <a:rPr lang="en-US" altLang="zh-CN" sz="2600" b="1" dirty="0">
                <a:latin typeface="+mn-lt"/>
                <a:ea typeface="+mn-ea"/>
                <a:cs typeface="+mn-cs"/>
              </a:rPr>
              <a:t>8.1.2  </a:t>
            </a:r>
            <a:r>
              <a:rPr lang="zh-CN" altLang="en-US" sz="2600" b="1" dirty="0">
                <a:latin typeface="+mn-lt"/>
                <a:ea typeface="+mn-ea"/>
                <a:cs typeface="+mn-cs"/>
              </a:rPr>
              <a:t>上传主页的方式</a:t>
            </a:r>
          </a:p>
        </p:txBody>
      </p:sp>
      <p:sp>
        <p:nvSpPr>
          <p:cNvPr id="7172" name="内容占位符 2">
            <a:extLst>
              <a:ext uri="{FF2B5EF4-FFF2-40B4-BE49-F238E27FC236}">
                <a16:creationId xmlns:a16="http://schemas.microsoft.com/office/drawing/2014/main" id="{A9BA8E1D-EA2F-404B-9061-9197209C0872}"/>
              </a:ext>
            </a:extLst>
          </p:cNvPr>
          <p:cNvSpPr>
            <a:spLocks noGrp="1"/>
          </p:cNvSpPr>
          <p:nvPr>
            <p:ph idx="4294967295"/>
          </p:nvPr>
        </p:nvSpPr>
        <p:spPr>
          <a:xfrm>
            <a:off x="1992313" y="1628775"/>
            <a:ext cx="8001000" cy="4897438"/>
          </a:xfrm>
        </p:spPr>
        <p:txBody>
          <a:bodyPr/>
          <a:lstStyle/>
          <a:p>
            <a:pPr marL="0" indent="457200">
              <a:lnSpc>
                <a:spcPct val="150000"/>
              </a:lnSpc>
              <a:buNone/>
            </a:pPr>
            <a:r>
              <a:rPr lang="zh-CN" altLang="en-US" sz="2600" dirty="0"/>
              <a:t>	</a:t>
            </a:r>
            <a:r>
              <a:rPr lang="en-US" altLang="zh-CN" sz="2600" dirty="0"/>
              <a:t>FTP </a:t>
            </a:r>
            <a:r>
              <a:rPr lang="zh-CN" altLang="en-US" sz="2600" dirty="0"/>
              <a:t>上传：使用 </a:t>
            </a:r>
            <a:r>
              <a:rPr lang="en-US" altLang="zh-CN" sz="2600" dirty="0"/>
              <a:t>FTP </a:t>
            </a:r>
            <a:r>
              <a:rPr lang="zh-CN" altLang="en-US" sz="2600" dirty="0"/>
              <a:t>软件上传，比如：</a:t>
            </a:r>
            <a:r>
              <a:rPr lang="en-US" altLang="zh-CN" sz="2600" dirty="0"/>
              <a:t>Cute FTP</a:t>
            </a:r>
            <a:r>
              <a:rPr lang="zh-CN" altLang="en-US" sz="2600" dirty="0"/>
              <a:t>、 </a:t>
            </a:r>
            <a:r>
              <a:rPr lang="en-US" altLang="zh-CN" sz="2600" dirty="0"/>
              <a:t>FTP Commander</a:t>
            </a:r>
            <a:r>
              <a:rPr lang="zh-CN" altLang="en-US" sz="2600" dirty="0"/>
              <a:t>、网络传神等</a:t>
            </a:r>
            <a:r>
              <a:rPr lang="en-US" altLang="zh-CN" sz="2600" dirty="0"/>
              <a:t>.</a:t>
            </a:r>
          </a:p>
          <a:p>
            <a:pPr marL="0" indent="457200">
              <a:lnSpc>
                <a:spcPct val="150000"/>
              </a:lnSpc>
              <a:buNone/>
            </a:pPr>
            <a:r>
              <a:rPr lang="en-US" altLang="zh-CN" sz="2600" dirty="0"/>
              <a:t>	Web </a:t>
            </a:r>
            <a:r>
              <a:rPr lang="zh-CN" altLang="en-US" sz="2600" dirty="0"/>
              <a:t>上传：找到上传空间，注册用户名及密码，上传本地磁盘的站点。</a:t>
            </a:r>
          </a:p>
        </p:txBody>
      </p:sp>
      <p:sp>
        <p:nvSpPr>
          <p:cNvPr id="7173" name="标题 1">
            <a:extLst>
              <a:ext uri="{FF2B5EF4-FFF2-40B4-BE49-F238E27FC236}">
                <a16:creationId xmlns:a16="http://schemas.microsoft.com/office/drawing/2014/main" id="{C8DA9EAD-43CA-478C-8850-74F101CEC6DF}"/>
              </a:ext>
            </a:extLst>
          </p:cNvPr>
          <p:cNvSpPr txBox="1">
            <a:spLocks/>
          </p:cNvSpPr>
          <p:nvPr/>
        </p:nvSpPr>
        <p:spPr bwMode="auto">
          <a:xfrm>
            <a:off x="2127250" y="333376"/>
            <a:ext cx="8001000"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3800" dirty="0">
                <a:solidFill>
                  <a:schemeClr val="tx2"/>
                </a:solidFill>
                <a:ea typeface="隶书" panose="02010509060101010101" pitchFamily="49" charset="-122"/>
              </a:rPr>
              <a:t>8.1 </a:t>
            </a:r>
            <a:r>
              <a:rPr lang="zh-CN" altLang="en-US" sz="3800" dirty="0">
                <a:solidFill>
                  <a:schemeClr val="tx2"/>
                </a:solidFill>
                <a:ea typeface="隶书" panose="02010509060101010101" pitchFamily="49" charset="-122"/>
              </a:rPr>
              <a:t>网站的发布</a:t>
            </a:r>
            <a:endParaRPr lang="zh-CN" altLang="zh-CN" sz="3800" dirty="0">
              <a:solidFill>
                <a:schemeClr val="tx2"/>
              </a:solidFill>
              <a:ea typeface="隶书" panose="02010509060101010101" pitchFamily="49" charset="-122"/>
            </a:endParaRPr>
          </a:p>
        </p:txBody>
      </p:sp>
    </p:spTree>
    <p:extLst>
      <p:ext uri="{BB962C8B-B14F-4D97-AF65-F5344CB8AC3E}">
        <p14:creationId xmlns:p14="http://schemas.microsoft.com/office/powerpoint/2010/main" val="2955510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页脚占位符 1">
            <a:extLst>
              <a:ext uri="{FF2B5EF4-FFF2-40B4-BE49-F238E27FC236}">
                <a16:creationId xmlns:a16="http://schemas.microsoft.com/office/drawing/2014/main" id="{46E3D9CA-4DCE-4DF1-AB1C-1D7BE0EE5298}"/>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7171" name="标题 1">
            <a:extLst>
              <a:ext uri="{FF2B5EF4-FFF2-40B4-BE49-F238E27FC236}">
                <a16:creationId xmlns:a16="http://schemas.microsoft.com/office/drawing/2014/main" id="{AA64659A-5A00-4C07-B5AC-140AA3B01EDD}"/>
              </a:ext>
            </a:extLst>
          </p:cNvPr>
          <p:cNvSpPr>
            <a:spLocks noGrp="1"/>
          </p:cNvSpPr>
          <p:nvPr>
            <p:ph type="title" idx="4294967295"/>
          </p:nvPr>
        </p:nvSpPr>
        <p:spPr>
          <a:xfrm>
            <a:off x="1558925" y="1052514"/>
            <a:ext cx="8001000" cy="676275"/>
          </a:xfrm>
        </p:spPr>
        <p:txBody>
          <a:bodyPr anchor="t"/>
          <a:lstStyle/>
          <a:p>
            <a:pPr indent="457200">
              <a:lnSpc>
                <a:spcPct val="150000"/>
              </a:lnSpc>
              <a:spcBef>
                <a:spcPct val="20000"/>
              </a:spcBef>
              <a:buClr>
                <a:schemeClr val="accent2"/>
              </a:buClr>
              <a:defRPr/>
            </a:pPr>
            <a:r>
              <a:rPr lang="en-US" altLang="zh-CN" sz="2600" b="1" dirty="0">
                <a:latin typeface="+mn-lt"/>
                <a:ea typeface="+mn-ea"/>
                <a:cs typeface="+mn-cs"/>
              </a:rPr>
              <a:t>8.1.3  </a:t>
            </a:r>
            <a:r>
              <a:rPr lang="en-US" altLang="zh-CN" sz="2600" b="1" dirty="0" err="1">
                <a:latin typeface="+mn-lt"/>
                <a:ea typeface="+mn-ea"/>
                <a:cs typeface="+mn-cs"/>
              </a:rPr>
              <a:t>CuteFTP</a:t>
            </a:r>
            <a:r>
              <a:rPr lang="zh-CN" altLang="en-US" sz="2600" b="1" dirty="0">
                <a:latin typeface="+mn-lt"/>
                <a:ea typeface="+mn-ea"/>
                <a:cs typeface="+mn-cs"/>
              </a:rPr>
              <a:t>实用技巧</a:t>
            </a:r>
          </a:p>
        </p:txBody>
      </p:sp>
      <p:sp>
        <p:nvSpPr>
          <p:cNvPr id="7172" name="内容占位符 2">
            <a:extLst>
              <a:ext uri="{FF2B5EF4-FFF2-40B4-BE49-F238E27FC236}">
                <a16:creationId xmlns:a16="http://schemas.microsoft.com/office/drawing/2014/main" id="{A9BA8E1D-EA2F-404B-9061-9197209C0872}"/>
              </a:ext>
            </a:extLst>
          </p:cNvPr>
          <p:cNvSpPr>
            <a:spLocks noGrp="1"/>
          </p:cNvSpPr>
          <p:nvPr>
            <p:ph idx="4294967295"/>
          </p:nvPr>
        </p:nvSpPr>
        <p:spPr>
          <a:xfrm>
            <a:off x="1992313" y="1628775"/>
            <a:ext cx="8001000" cy="4897438"/>
          </a:xfrm>
        </p:spPr>
        <p:txBody>
          <a:bodyPr>
            <a:normAutofit fontScale="92500" lnSpcReduction="10000"/>
          </a:bodyPr>
          <a:lstStyle/>
          <a:p>
            <a:pPr marL="0" indent="457200">
              <a:lnSpc>
                <a:spcPct val="150000"/>
              </a:lnSpc>
              <a:buNone/>
            </a:pPr>
            <a:r>
              <a:rPr lang="en-US" altLang="zh-CN" sz="2600" dirty="0" err="1"/>
              <a:t>CuteFTP</a:t>
            </a:r>
            <a:r>
              <a:rPr lang="en-US" altLang="zh-CN" sz="2600" dirty="0"/>
              <a:t> </a:t>
            </a:r>
            <a:r>
              <a:rPr lang="zh-CN" altLang="en-US" sz="2600" dirty="0"/>
              <a:t>就是由 </a:t>
            </a:r>
            <a:r>
              <a:rPr lang="en-US" altLang="zh-CN" sz="2600" dirty="0" err="1"/>
              <a:t>Globalscape</a:t>
            </a:r>
            <a:r>
              <a:rPr lang="en-US" altLang="zh-CN" sz="2600" dirty="0"/>
              <a:t> </a:t>
            </a:r>
            <a:r>
              <a:rPr lang="zh-CN" altLang="en-US" sz="2600" dirty="0"/>
              <a:t>公司开发的一款专业的老牌 </a:t>
            </a:r>
            <a:r>
              <a:rPr lang="en-US" altLang="zh-CN" sz="2600" dirty="0"/>
              <a:t>FTP </a:t>
            </a:r>
            <a:r>
              <a:rPr lang="zh-CN" altLang="en-US" sz="2600" dirty="0"/>
              <a:t>软件，在任何一款 </a:t>
            </a:r>
            <a:r>
              <a:rPr lang="en-US" altLang="zh-CN" sz="2600" dirty="0"/>
              <a:t>FTP </a:t>
            </a:r>
            <a:r>
              <a:rPr lang="zh-CN" altLang="en-US" sz="2600" dirty="0"/>
              <a:t>软件中，主机名、用户名、用户密码、远端目录、本地目录等都是必不可少的要素</a:t>
            </a:r>
          </a:p>
          <a:p>
            <a:pPr marL="0" indent="457200">
              <a:lnSpc>
                <a:spcPct val="150000"/>
              </a:lnSpc>
              <a:buNone/>
            </a:pPr>
            <a:r>
              <a:rPr lang="zh-CN" altLang="en-US" sz="2600" dirty="0"/>
              <a:t>文件定时自动传输：</a:t>
            </a:r>
            <a:r>
              <a:rPr lang="en-US" altLang="zh-CN" sz="2600" dirty="0" err="1"/>
              <a:t>CuteFTP</a:t>
            </a:r>
            <a:r>
              <a:rPr lang="en-US" altLang="zh-CN" sz="2600" dirty="0"/>
              <a:t> </a:t>
            </a:r>
            <a:r>
              <a:rPr lang="zh-CN" altLang="en-US" sz="2600" dirty="0"/>
              <a:t>内建计划调度程序，可以按用户指定日期和时间自动传送文件。这个功能就非常有用。每天你只需将 </a:t>
            </a:r>
            <a:r>
              <a:rPr lang="en-US" altLang="zh-CN" sz="2600" dirty="0"/>
              <a:t>HTML </a:t>
            </a:r>
            <a:r>
              <a:rPr lang="zh-CN" altLang="en-US" sz="2600" dirty="0"/>
              <a:t>等文件修改好，拟定具体上传时间，到时 </a:t>
            </a:r>
            <a:r>
              <a:rPr lang="en-US" altLang="zh-CN" sz="2600" dirty="0" err="1"/>
              <a:t>CuteFTP</a:t>
            </a:r>
            <a:r>
              <a:rPr lang="en-US" altLang="zh-CN" sz="2600" dirty="0"/>
              <a:t> </a:t>
            </a:r>
            <a:r>
              <a:rPr lang="zh-CN" altLang="en-US" sz="2600" dirty="0"/>
              <a:t>就会自动拨号、上传、断线、关机。一切不需要我们的干预。</a:t>
            </a:r>
          </a:p>
          <a:p>
            <a:pPr marL="0" indent="457200">
              <a:lnSpc>
                <a:spcPct val="150000"/>
              </a:lnSpc>
              <a:buNone/>
            </a:pPr>
            <a:endParaRPr lang="zh-CN" altLang="en-US" sz="2600" dirty="0"/>
          </a:p>
        </p:txBody>
      </p:sp>
      <p:sp>
        <p:nvSpPr>
          <p:cNvPr id="7173" name="标题 1">
            <a:extLst>
              <a:ext uri="{FF2B5EF4-FFF2-40B4-BE49-F238E27FC236}">
                <a16:creationId xmlns:a16="http://schemas.microsoft.com/office/drawing/2014/main" id="{C8DA9EAD-43CA-478C-8850-74F101CEC6DF}"/>
              </a:ext>
            </a:extLst>
          </p:cNvPr>
          <p:cNvSpPr txBox="1">
            <a:spLocks/>
          </p:cNvSpPr>
          <p:nvPr/>
        </p:nvSpPr>
        <p:spPr bwMode="auto">
          <a:xfrm>
            <a:off x="2127250" y="333376"/>
            <a:ext cx="8001000"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3800" dirty="0">
                <a:solidFill>
                  <a:schemeClr val="tx2"/>
                </a:solidFill>
                <a:ea typeface="隶书" panose="02010509060101010101" pitchFamily="49" charset="-122"/>
              </a:rPr>
              <a:t>8.1 </a:t>
            </a:r>
            <a:r>
              <a:rPr lang="zh-CN" altLang="en-US" sz="3800" dirty="0">
                <a:solidFill>
                  <a:schemeClr val="tx2"/>
                </a:solidFill>
                <a:ea typeface="隶书" panose="02010509060101010101" pitchFamily="49" charset="-122"/>
              </a:rPr>
              <a:t>网站的发布</a:t>
            </a:r>
            <a:endParaRPr lang="zh-CN" altLang="zh-CN" sz="3800" dirty="0">
              <a:solidFill>
                <a:schemeClr val="tx2"/>
              </a:solidFill>
              <a:ea typeface="隶书" panose="02010509060101010101" pitchFamily="49" charset="-122"/>
            </a:endParaRPr>
          </a:p>
        </p:txBody>
      </p:sp>
    </p:spTree>
    <p:extLst>
      <p:ext uri="{BB962C8B-B14F-4D97-AF65-F5344CB8AC3E}">
        <p14:creationId xmlns:p14="http://schemas.microsoft.com/office/powerpoint/2010/main" val="1929489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页脚占位符 1">
            <a:extLst>
              <a:ext uri="{FF2B5EF4-FFF2-40B4-BE49-F238E27FC236}">
                <a16:creationId xmlns:a16="http://schemas.microsoft.com/office/drawing/2014/main" id="{102F51DE-7865-42F0-94C0-35DE7D83770F}"/>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内容占位符 2">
            <a:extLst>
              <a:ext uri="{FF2B5EF4-FFF2-40B4-BE49-F238E27FC236}">
                <a16:creationId xmlns:a16="http://schemas.microsoft.com/office/drawing/2014/main" id="{D60D3707-EADF-4055-A65E-63A039BF3F5E}"/>
              </a:ext>
            </a:extLst>
          </p:cNvPr>
          <p:cNvSpPr>
            <a:spLocks noGrp="1"/>
          </p:cNvSpPr>
          <p:nvPr>
            <p:ph idx="4294967295"/>
          </p:nvPr>
        </p:nvSpPr>
        <p:spPr>
          <a:xfrm>
            <a:off x="2063750" y="1268414"/>
            <a:ext cx="8001000" cy="4897437"/>
          </a:xfrm>
        </p:spPr>
        <p:txBody>
          <a:bodyPr>
            <a:normAutofit/>
          </a:bodyPr>
          <a:lstStyle/>
          <a:p>
            <a:pPr marL="0" indent="457200">
              <a:lnSpc>
                <a:spcPct val="150000"/>
              </a:lnSpc>
              <a:buNone/>
            </a:pPr>
            <a:r>
              <a:rPr lang="zh-CN" altLang="en-US" sz="2600" dirty="0"/>
              <a:t>使用我们所学的 </a:t>
            </a:r>
            <a:r>
              <a:rPr lang="en-US" altLang="zh-CN" sz="2600" dirty="0"/>
              <a:t>Dreamweaver </a:t>
            </a:r>
            <a:r>
              <a:rPr lang="zh-CN" altLang="en-US" sz="2600" dirty="0"/>
              <a:t>软件，不需要上传主页就可以轻松地对自己的主页进行测试。它能对网页下载时间、浏览器兼容性、网页链接、文本拼写等方面进行测试。最后，我们可以根据测试结果对主页进行相应的修改，然后再进行上传。</a:t>
            </a:r>
            <a:endParaRPr lang="en-US" altLang="zh-CN" sz="2600" dirty="0"/>
          </a:p>
          <a:p>
            <a:pPr marL="0" indent="457200">
              <a:lnSpc>
                <a:spcPct val="150000"/>
              </a:lnSpc>
              <a:buNone/>
            </a:pPr>
            <a:r>
              <a:rPr lang="en-US" altLang="zh-CN" sz="2600" b="1" dirty="0">
                <a:sym typeface="Wingdings" panose="05000000000000000000" pitchFamily="2" charset="2"/>
              </a:rPr>
              <a:t></a:t>
            </a:r>
            <a:r>
              <a:rPr lang="zh-CN" altLang="en-US" sz="2600" dirty="0"/>
              <a:t>本节学习任务</a:t>
            </a:r>
          </a:p>
          <a:p>
            <a:pPr marL="0" indent="457200">
              <a:lnSpc>
                <a:spcPct val="150000"/>
              </a:lnSpc>
              <a:buNone/>
            </a:pPr>
            <a:r>
              <a:rPr lang="zh-CN" altLang="en-US" sz="2600" dirty="0"/>
              <a:t>掌握网站的测试方法。</a:t>
            </a:r>
          </a:p>
          <a:p>
            <a:pPr marL="0" indent="457200">
              <a:lnSpc>
                <a:spcPct val="150000"/>
              </a:lnSpc>
              <a:buNone/>
            </a:pPr>
            <a:endParaRPr lang="zh-CN" altLang="zh-CN" sz="2600" dirty="0"/>
          </a:p>
        </p:txBody>
      </p:sp>
      <p:sp>
        <p:nvSpPr>
          <p:cNvPr id="13316" name="标题 1">
            <a:extLst>
              <a:ext uri="{FF2B5EF4-FFF2-40B4-BE49-F238E27FC236}">
                <a16:creationId xmlns:a16="http://schemas.microsoft.com/office/drawing/2014/main" id="{B8BD3B35-9E0B-4828-A279-9F51B04DA173}"/>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8.2  </a:t>
            </a:r>
            <a:r>
              <a:rPr lang="zh-CN" altLang="en-US" sz="2800" dirty="0">
                <a:solidFill>
                  <a:schemeClr val="tx2"/>
                </a:solidFill>
                <a:ea typeface="隶书" panose="02010509060101010101" pitchFamily="49" charset="-122"/>
              </a:rPr>
              <a:t>网站的测试</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页脚占位符 1">
            <a:extLst>
              <a:ext uri="{FF2B5EF4-FFF2-40B4-BE49-F238E27FC236}">
                <a16:creationId xmlns:a16="http://schemas.microsoft.com/office/drawing/2014/main" id="{C7DE2C93-8A93-4B57-A4C5-8F3B1C179550}"/>
              </a:ext>
            </a:extLst>
          </p:cNvPr>
          <p:cNvSpPr>
            <a:spLocks noGrp="1"/>
          </p:cNvSpPr>
          <p:nvPr>
            <p:ph type="ftr" sz="quarter" idx="10"/>
          </p:nvPr>
        </p:nvSpPr>
        <p:spPr>
          <a:noFill/>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3315" name="标题 1">
            <a:extLst>
              <a:ext uri="{FF2B5EF4-FFF2-40B4-BE49-F238E27FC236}">
                <a16:creationId xmlns:a16="http://schemas.microsoft.com/office/drawing/2014/main" id="{F406419D-B991-402E-9A27-8F6A6CD37099}"/>
              </a:ext>
            </a:extLst>
          </p:cNvPr>
          <p:cNvSpPr>
            <a:spLocks noGrp="1"/>
          </p:cNvSpPr>
          <p:nvPr>
            <p:ph type="title" idx="4294967295"/>
          </p:nvPr>
        </p:nvSpPr>
        <p:spPr>
          <a:xfrm>
            <a:off x="2135188" y="1052514"/>
            <a:ext cx="8001000" cy="676275"/>
          </a:xfrm>
        </p:spPr>
        <p:txBody>
          <a:bodyPr>
            <a:normAutofit/>
          </a:bodyPr>
          <a:lstStyle/>
          <a:p>
            <a:pPr>
              <a:defRPr/>
            </a:pPr>
            <a:r>
              <a:rPr lang="en-US" altLang="zh-CN" sz="2600" b="1" dirty="0">
                <a:latin typeface="+mn-ea"/>
                <a:ea typeface="+mn-ea"/>
              </a:rPr>
              <a:t>8.2.1  </a:t>
            </a:r>
            <a:r>
              <a:rPr lang="zh-CN" altLang="en-US" sz="2600" b="1" dirty="0">
                <a:latin typeface="+mn-ea"/>
                <a:ea typeface="+mn-ea"/>
              </a:rPr>
              <a:t>下载时间测试（图 </a:t>
            </a:r>
            <a:r>
              <a:rPr lang="en-US" altLang="zh-CN" sz="2600" b="1" dirty="0">
                <a:latin typeface="+mn-ea"/>
                <a:ea typeface="+mn-ea"/>
              </a:rPr>
              <a:t>10-9</a:t>
            </a:r>
            <a:r>
              <a:rPr lang="zh-CN" altLang="en-US" sz="2600" b="1" dirty="0">
                <a:latin typeface="+mn-ea"/>
                <a:ea typeface="+mn-ea"/>
              </a:rPr>
              <a:t>）</a:t>
            </a:r>
          </a:p>
        </p:txBody>
      </p:sp>
      <p:sp>
        <p:nvSpPr>
          <p:cNvPr id="14340" name="内容占位符 2">
            <a:extLst>
              <a:ext uri="{FF2B5EF4-FFF2-40B4-BE49-F238E27FC236}">
                <a16:creationId xmlns:a16="http://schemas.microsoft.com/office/drawing/2014/main" id="{1664EBDD-CC65-4B5B-8B9F-885D826A2B5D}"/>
              </a:ext>
            </a:extLst>
          </p:cNvPr>
          <p:cNvSpPr>
            <a:spLocks noGrp="1"/>
          </p:cNvSpPr>
          <p:nvPr>
            <p:ph idx="4294967295"/>
          </p:nvPr>
        </p:nvSpPr>
        <p:spPr>
          <a:xfrm>
            <a:off x="2100263" y="1844675"/>
            <a:ext cx="8001000" cy="4897438"/>
          </a:xfrm>
        </p:spPr>
        <p:txBody>
          <a:bodyPr>
            <a:normAutofit fontScale="85000" lnSpcReduction="10000"/>
          </a:bodyPr>
          <a:lstStyle/>
          <a:p>
            <a:pPr marL="0" indent="457200">
              <a:lnSpc>
                <a:spcPct val="150000"/>
              </a:lnSpc>
              <a:spcBef>
                <a:spcPct val="0"/>
              </a:spcBef>
              <a:buNone/>
            </a:pPr>
            <a:r>
              <a:rPr lang="zh-CN" altLang="en-US" sz="2600" dirty="0"/>
              <a:t>同一主页不同速率的 </a:t>
            </a:r>
            <a:r>
              <a:rPr lang="en-US" altLang="zh-CN" sz="2600" dirty="0"/>
              <a:t>Modem </a:t>
            </a:r>
            <a:r>
              <a:rPr lang="zh-CN" altLang="en-US" sz="2600" dirty="0"/>
              <a:t>下其下载速度是不同的，我们可以选择不同速率的 </a:t>
            </a:r>
            <a:r>
              <a:rPr lang="en-US" altLang="zh-CN" sz="2600" dirty="0"/>
              <a:t>Modem</a:t>
            </a:r>
            <a:r>
              <a:rPr lang="zh-CN" altLang="en-US" sz="2600" dirty="0"/>
              <a:t>对主页进行测试：</a:t>
            </a:r>
          </a:p>
          <a:p>
            <a:pPr marL="0" indent="457200">
              <a:lnSpc>
                <a:spcPct val="150000"/>
              </a:lnSpc>
              <a:spcBef>
                <a:spcPct val="0"/>
              </a:spcBef>
              <a:buNone/>
            </a:pPr>
            <a:r>
              <a:rPr lang="zh-CN" altLang="en-US" sz="2600" dirty="0"/>
              <a:t>    （</a:t>
            </a:r>
            <a:r>
              <a:rPr lang="en-US" altLang="zh-CN" sz="2600" dirty="0"/>
              <a:t>1</a:t>
            </a:r>
            <a:r>
              <a:rPr lang="zh-CN" altLang="en-US" sz="2600" dirty="0"/>
              <a:t>）执行主菜单“编辑</a:t>
            </a:r>
            <a:r>
              <a:rPr lang="en-US" altLang="zh-CN" sz="2600" dirty="0"/>
              <a:t>/</a:t>
            </a:r>
            <a:r>
              <a:rPr lang="zh-CN" altLang="en-US" sz="2600" dirty="0"/>
              <a:t>参数选择”。</a:t>
            </a:r>
          </a:p>
          <a:p>
            <a:pPr marL="0" indent="457200">
              <a:lnSpc>
                <a:spcPct val="150000"/>
              </a:lnSpc>
              <a:spcBef>
                <a:spcPct val="0"/>
              </a:spcBef>
              <a:buNone/>
            </a:pPr>
            <a:r>
              <a:rPr lang="zh-CN" altLang="en-US" sz="2600" dirty="0"/>
              <a:t>    （</a:t>
            </a:r>
            <a:r>
              <a:rPr lang="en-US" altLang="zh-CN" sz="2600" dirty="0"/>
              <a:t>2</a:t>
            </a:r>
            <a:r>
              <a:rPr lang="zh-CN" altLang="en-US" sz="2600" dirty="0"/>
              <a:t>）在对话框中选择“分类</a:t>
            </a:r>
            <a:r>
              <a:rPr lang="en-US" altLang="zh-CN" sz="2600" dirty="0"/>
              <a:t>/</a:t>
            </a:r>
            <a:r>
              <a:rPr lang="zh-CN" altLang="en-US" sz="2600" dirty="0"/>
              <a:t>状态栏</a:t>
            </a:r>
            <a:r>
              <a:rPr lang="en-US" altLang="zh-CN" sz="2600" dirty="0"/>
              <a:t>/</a:t>
            </a:r>
            <a:r>
              <a:rPr lang="zh-CN" altLang="en-US" sz="2600" dirty="0"/>
              <a:t>链接速度”（</a:t>
            </a:r>
            <a:r>
              <a:rPr lang="en-US" altLang="zh-CN" sz="2600" dirty="0"/>
              <a:t>14.4</a:t>
            </a:r>
            <a:r>
              <a:rPr lang="zh-CN" altLang="en-US" sz="2600" dirty="0"/>
              <a:t>、 </a:t>
            </a:r>
            <a:r>
              <a:rPr lang="en-US" altLang="zh-CN" sz="2600" dirty="0"/>
              <a:t>28.8</a:t>
            </a:r>
            <a:r>
              <a:rPr lang="zh-CN" altLang="en-US" sz="2600" dirty="0"/>
              <a:t>、 </a:t>
            </a:r>
            <a:r>
              <a:rPr lang="en-US" altLang="zh-CN" sz="2600" dirty="0"/>
              <a:t>33.6</a:t>
            </a:r>
            <a:r>
              <a:rPr lang="zh-CN" altLang="en-US" sz="2600" dirty="0"/>
              <a:t>、 </a:t>
            </a:r>
            <a:r>
              <a:rPr lang="en-US" altLang="zh-CN" sz="2600" dirty="0"/>
              <a:t>56</a:t>
            </a:r>
            <a:r>
              <a:rPr lang="zh-CN" altLang="en-US" sz="2600" dirty="0"/>
              <a:t>、 </a:t>
            </a:r>
            <a:r>
              <a:rPr lang="en-US" altLang="zh-CN" sz="2600" dirty="0"/>
              <a:t>64</a:t>
            </a:r>
            <a:r>
              <a:rPr lang="zh-CN" altLang="en-US" sz="2600" dirty="0"/>
              <a:t>、 </a:t>
            </a:r>
            <a:r>
              <a:rPr lang="en-US" altLang="zh-CN" sz="2600" dirty="0"/>
              <a:t>128</a:t>
            </a:r>
            <a:r>
              <a:rPr lang="zh-CN" altLang="en-US" sz="2600" dirty="0"/>
              <a:t>、 </a:t>
            </a:r>
            <a:r>
              <a:rPr lang="en-US" altLang="zh-CN" sz="2600" dirty="0"/>
              <a:t>1500</a:t>
            </a:r>
            <a:r>
              <a:rPr lang="zh-CN" altLang="en-US" sz="2600" dirty="0"/>
              <a:t>等 </a:t>
            </a:r>
            <a:r>
              <a:rPr lang="en-US" altLang="zh-CN" sz="2600" dirty="0"/>
              <a:t>7 </a:t>
            </a:r>
            <a:r>
              <a:rPr lang="zh-CN" altLang="en-US" sz="2600" dirty="0"/>
              <a:t>个参数供选择）。</a:t>
            </a:r>
          </a:p>
          <a:p>
            <a:pPr marL="0" indent="457200">
              <a:lnSpc>
                <a:spcPct val="150000"/>
              </a:lnSpc>
              <a:spcBef>
                <a:spcPct val="0"/>
              </a:spcBef>
              <a:buNone/>
            </a:pPr>
            <a:r>
              <a:rPr lang="zh-CN" altLang="en-US" sz="2600" dirty="0"/>
              <a:t>    （</a:t>
            </a:r>
            <a:r>
              <a:rPr lang="en-US" altLang="zh-CN" sz="2600" dirty="0"/>
              <a:t>3</a:t>
            </a:r>
            <a:r>
              <a:rPr lang="zh-CN" altLang="en-US" sz="2600" dirty="0"/>
              <a:t>）若想测试网页在 </a:t>
            </a:r>
            <a:r>
              <a:rPr lang="en-US" altLang="zh-CN" sz="2600" dirty="0"/>
              <a:t>56K </a:t>
            </a:r>
            <a:r>
              <a:rPr lang="zh-CN" altLang="en-US" sz="2600" dirty="0"/>
              <a:t>下的下载时间，参数选 </a:t>
            </a:r>
            <a:r>
              <a:rPr lang="en-US" altLang="zh-CN" sz="2600" dirty="0"/>
              <a:t>56</a:t>
            </a:r>
            <a:r>
              <a:rPr lang="zh-CN" altLang="en-US" sz="2600" dirty="0"/>
              <a:t>。</a:t>
            </a:r>
          </a:p>
          <a:p>
            <a:pPr marL="0" indent="457200">
              <a:lnSpc>
                <a:spcPct val="150000"/>
              </a:lnSpc>
              <a:spcBef>
                <a:spcPct val="0"/>
              </a:spcBef>
              <a:buNone/>
            </a:pPr>
            <a:r>
              <a:rPr lang="zh-CN" altLang="en-US" sz="2600" dirty="0"/>
              <a:t>    （</a:t>
            </a:r>
            <a:r>
              <a:rPr lang="en-US" altLang="zh-CN" sz="2600" dirty="0"/>
              <a:t>4</a:t>
            </a:r>
            <a:r>
              <a:rPr lang="zh-CN" altLang="en-US" sz="2600" dirty="0"/>
              <a:t>）在 </a:t>
            </a:r>
            <a:r>
              <a:rPr lang="en-US" altLang="zh-CN" sz="2600" dirty="0"/>
              <a:t>Dreamweaver </a:t>
            </a:r>
            <a:r>
              <a:rPr lang="zh-CN" altLang="en-US" sz="2600" dirty="0"/>
              <a:t>的编辑窗口打开一个网页文件，在编辑窗口下的状态栏就会显示这个网页文件的大小及下载时间。</a:t>
            </a:r>
          </a:p>
          <a:p>
            <a:pPr marL="0" indent="457200">
              <a:lnSpc>
                <a:spcPct val="150000"/>
              </a:lnSpc>
              <a:spcBef>
                <a:spcPct val="0"/>
              </a:spcBef>
              <a:buNone/>
            </a:pPr>
            <a:endParaRPr lang="en-US" altLang="zh-CN" sz="2600" dirty="0"/>
          </a:p>
        </p:txBody>
      </p:sp>
      <p:sp>
        <p:nvSpPr>
          <p:cNvPr id="14341" name="标题 1">
            <a:extLst>
              <a:ext uri="{FF2B5EF4-FFF2-40B4-BE49-F238E27FC236}">
                <a16:creationId xmlns:a16="http://schemas.microsoft.com/office/drawing/2014/main" id="{50F0E430-254C-4809-A21B-57487239DCF2}"/>
              </a:ext>
            </a:extLst>
          </p:cNvPr>
          <p:cNvSpPr txBox="1">
            <a:spLocks/>
          </p:cNvSpPr>
          <p:nvPr/>
        </p:nvSpPr>
        <p:spPr bwMode="auto">
          <a:xfrm>
            <a:off x="2135188" y="260351"/>
            <a:ext cx="8532812" cy="676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sz="2800" dirty="0">
                <a:solidFill>
                  <a:schemeClr val="tx2"/>
                </a:solidFill>
                <a:ea typeface="隶书" panose="02010509060101010101" pitchFamily="49" charset="-122"/>
              </a:rPr>
              <a:t>8.2  </a:t>
            </a:r>
            <a:r>
              <a:rPr lang="zh-CN" altLang="en-US" sz="2800" dirty="0">
                <a:solidFill>
                  <a:schemeClr val="tx2"/>
                </a:solidFill>
                <a:ea typeface="隶书" panose="02010509060101010101" pitchFamily="49" charset="-122"/>
              </a:rPr>
              <a:t>网站的测试</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ags/tag2.xml><?xml version="1.0" encoding="utf-8"?>
<p:tagLst xmlns:a="http://schemas.openxmlformats.org/drawingml/2006/main" xmlns:r="http://schemas.openxmlformats.org/officeDocument/2006/relationships" xmlns:p="http://schemas.openxmlformats.org/presentationml/2006/main">
  <p:tag name="PA" val="v5.2.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12683</TotalTime>
  <Words>2578</Words>
  <Application>Microsoft Office PowerPoint</Application>
  <PresentationFormat>宽屏</PresentationFormat>
  <Paragraphs>144</Paragraphs>
  <Slides>24</Slides>
  <Notes>1</Notes>
  <HiddenSlides>0</HiddenSlides>
  <MMClips>1</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24</vt:i4>
      </vt:variant>
    </vt:vector>
  </HeadingPairs>
  <TitlesOfParts>
    <vt:vector size="34" baseType="lpstr">
      <vt:lpstr>黑体</vt:lpstr>
      <vt:lpstr>等线</vt:lpstr>
      <vt:lpstr>Verdana</vt:lpstr>
      <vt:lpstr>A思源黑体—06</vt:lpstr>
      <vt:lpstr>宋体</vt:lpstr>
      <vt:lpstr>思源黑体 Light</vt:lpstr>
      <vt:lpstr>Arial</vt:lpstr>
      <vt:lpstr>Calibri</vt:lpstr>
      <vt:lpstr>Office 主题​​</vt:lpstr>
      <vt:lpstr>自定义设计方案</vt:lpstr>
      <vt:lpstr>PowerPoint 演示文稿</vt:lpstr>
      <vt:lpstr>第8章</vt:lpstr>
      <vt:lpstr>本章主要内容</vt:lpstr>
      <vt:lpstr>8.1 网站的发布</vt:lpstr>
      <vt:lpstr>8.1.1  上传主页的必备条件</vt:lpstr>
      <vt:lpstr>8.1.2  上传主页的方式</vt:lpstr>
      <vt:lpstr>8.1.3  CuteFTP实用技巧</vt:lpstr>
      <vt:lpstr>PowerPoint 演示文稿</vt:lpstr>
      <vt:lpstr>8.2.1  下载时间测试（图 10-9）</vt:lpstr>
      <vt:lpstr>8.2.1  下载时间测试（图 10-9）</vt:lpstr>
      <vt:lpstr>8.2.2 浏览器兼容性测试</vt:lpstr>
      <vt:lpstr>8.2.2 浏览器兼容性测试（图 10-10）</vt:lpstr>
      <vt:lpstr>8.2.3 拼写检查</vt:lpstr>
      <vt:lpstr>8.3.1 搜索引擎推广策略</vt:lpstr>
      <vt:lpstr>8.3.2 广告策略</vt:lpstr>
      <vt:lpstr>8.3.3 链接推广策略</vt:lpstr>
      <vt:lpstr>8.3.4 信息发布推广策略</vt:lpstr>
      <vt:lpstr>8.3.5 利用行业会议、展会推广</vt:lpstr>
      <vt:lpstr>8.3.6 利用即时通讯工具来推广</vt:lpstr>
      <vt:lpstr>8.4 网站的维护与更新</vt:lpstr>
      <vt:lpstr>8.4.1 网站维护的项目</vt:lpstr>
      <vt:lpstr>8.4.2 网站的软硬件维护</vt:lpstr>
      <vt:lpstr>8.4.3 网站内容更新</vt:lpstr>
      <vt:lpstr>8.5 网站搜索引擎友好性分析实验</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六 为</dc:creator>
  <cp:lastModifiedBy>杨曦</cp:lastModifiedBy>
  <cp:revision>1311</cp:revision>
  <dcterms:created xsi:type="dcterms:W3CDTF">2018-10-10T05:36:01Z</dcterms:created>
  <dcterms:modified xsi:type="dcterms:W3CDTF">2019-11-24T15:53:53Z</dcterms:modified>
</cp:coreProperties>
</file>

<file path=docProps/thumbnail.jpeg>
</file>